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652" autoAdjust="0"/>
  </p:normalViewPr>
  <p:slideViewPr>
    <p:cSldViewPr snapToGrid="0">
      <p:cViewPr varScale="1">
        <p:scale>
          <a:sx n="45" d="100"/>
          <a:sy n="45" d="100"/>
        </p:scale>
        <p:origin x="110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1-14T02:43:14.878" idx="1">
    <p:pos x="10" y="10"/>
    <p:text/>
    <p:extLst>
      <p:ext uri="{C676402C-5697-4E1C-873F-D02D1690AC5C}">
        <p15:threadingInfo xmlns:p15="http://schemas.microsoft.com/office/powerpoint/2012/main" timeZoneBias="-3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CF5713-0277-4DA8-BAAE-8C58063EC32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A64BC6-4559-4DF8-B2A0-6738A168DFBF}">
      <dgm:prSet phldrT="[Текст]"/>
      <dgm:spPr/>
      <dgm:t>
        <a:bodyPr/>
        <a:lstStyle/>
        <a:p>
          <a:r>
            <a:rPr lang="ru-RU" dirty="0" err="1" smtClean="0"/>
            <a:t>Қаражат</a:t>
          </a:r>
          <a:r>
            <a:rPr lang="ru-RU" dirty="0" smtClean="0"/>
            <a:t> </a:t>
          </a:r>
          <a:r>
            <a:rPr lang="ru-RU" dirty="0" err="1" smtClean="0"/>
            <a:t>қорларының</a:t>
          </a:r>
          <a:r>
            <a:rPr lang="ru-RU" dirty="0" smtClean="0"/>
            <a:t> </a:t>
          </a:r>
          <a:r>
            <a:rPr lang="ru-RU" dirty="0" err="1" smtClean="0"/>
            <a:t>жиынтығы</a:t>
          </a:r>
          <a:endParaRPr lang="ru-RU" dirty="0"/>
        </a:p>
      </dgm:t>
    </dgm:pt>
    <dgm:pt modelId="{6B5B0AA4-2A91-4592-A20A-5923325DB9A6}" type="parTrans" cxnId="{3EF6F39F-92D2-437C-BD4B-E33488327ECF}">
      <dgm:prSet/>
      <dgm:spPr/>
      <dgm:t>
        <a:bodyPr/>
        <a:lstStyle/>
        <a:p>
          <a:endParaRPr lang="ru-RU"/>
        </a:p>
      </dgm:t>
    </dgm:pt>
    <dgm:pt modelId="{25B54420-2AF1-4063-9CAD-CB70959FE638}" type="sibTrans" cxnId="{3EF6F39F-92D2-437C-BD4B-E33488327ECF}">
      <dgm:prSet/>
      <dgm:spPr/>
      <dgm:t>
        <a:bodyPr/>
        <a:lstStyle/>
        <a:p>
          <a:endParaRPr lang="ru-RU"/>
        </a:p>
      </dgm:t>
    </dgm:pt>
    <dgm:pt modelId="{50F6438F-E079-4D19-9D6B-EA8D00507A35}">
      <dgm:prSet phldrT="[Текст]"/>
      <dgm:spPr/>
      <dgm:t>
        <a:bodyPr/>
        <a:lstStyle/>
        <a:p>
          <a:r>
            <a:rPr lang="ru-RU" dirty="0" err="1" smtClean="0"/>
            <a:t>Басқарманың</a:t>
          </a:r>
          <a:r>
            <a:rPr lang="ru-RU" dirty="0" smtClean="0"/>
            <a:t> </a:t>
          </a:r>
          <a:r>
            <a:rPr lang="ru-RU" dirty="0" err="1" smtClean="0"/>
            <a:t>қаржы</a:t>
          </a:r>
          <a:r>
            <a:rPr lang="ru-RU" dirty="0" smtClean="0"/>
            <a:t> аппараты</a:t>
          </a:r>
          <a:endParaRPr lang="ru-RU" dirty="0"/>
        </a:p>
      </dgm:t>
    </dgm:pt>
    <dgm:pt modelId="{BBE6B28F-5DBD-4097-B3DC-8A7B7DF0195D}" type="parTrans" cxnId="{71714C92-B7D6-4DC8-BA4D-D36E7A73F984}">
      <dgm:prSet/>
      <dgm:spPr/>
      <dgm:t>
        <a:bodyPr/>
        <a:lstStyle/>
        <a:p>
          <a:endParaRPr lang="ru-RU"/>
        </a:p>
      </dgm:t>
    </dgm:pt>
    <dgm:pt modelId="{9BBA052E-AD29-4954-9B68-6F7AED42C06D}" type="sibTrans" cxnId="{71714C92-B7D6-4DC8-BA4D-D36E7A73F984}">
      <dgm:prSet/>
      <dgm:spPr/>
      <dgm:t>
        <a:bodyPr/>
        <a:lstStyle/>
        <a:p>
          <a:endParaRPr lang="ru-RU"/>
        </a:p>
      </dgm:t>
    </dgm:pt>
    <dgm:pt modelId="{F3A1EE8A-07AC-4A38-B48E-67A4D405E20A}">
      <dgm:prSet phldrT="[Текст]"/>
      <dgm:spPr/>
      <dgm:t>
        <a:bodyPr/>
        <a:lstStyle/>
        <a:p>
          <a:r>
            <a:rPr lang="ru-RU" dirty="0" err="1" smtClean="0"/>
            <a:t>Қаржылық</a:t>
          </a:r>
          <a:r>
            <a:rPr lang="ru-RU" dirty="0" smtClean="0"/>
            <a:t> </a:t>
          </a:r>
          <a:r>
            <a:rPr lang="ru-RU" dirty="0" err="1" smtClean="0"/>
            <a:t>қатынастардың</a:t>
          </a:r>
          <a:r>
            <a:rPr lang="ru-RU" dirty="0" smtClean="0"/>
            <a:t> </a:t>
          </a:r>
          <a:r>
            <a:rPr lang="ru-RU" dirty="0" err="1" smtClean="0"/>
            <a:t>жиынтығы</a:t>
          </a:r>
          <a:endParaRPr lang="ru-RU" dirty="0"/>
        </a:p>
      </dgm:t>
    </dgm:pt>
    <dgm:pt modelId="{AA2B1210-4A81-4CA7-892D-2302FEE95809}" type="parTrans" cxnId="{7F076849-B2CB-44C9-A405-A3D2AAE8621A}">
      <dgm:prSet/>
      <dgm:spPr/>
      <dgm:t>
        <a:bodyPr/>
        <a:lstStyle/>
        <a:p>
          <a:endParaRPr lang="ru-RU"/>
        </a:p>
      </dgm:t>
    </dgm:pt>
    <dgm:pt modelId="{4BC9A298-58B5-4D7F-B1F5-D18216748BCE}" type="sibTrans" cxnId="{7F076849-B2CB-44C9-A405-A3D2AAE8621A}">
      <dgm:prSet/>
      <dgm:spPr/>
      <dgm:t>
        <a:bodyPr/>
        <a:lstStyle/>
        <a:p>
          <a:endParaRPr lang="ru-RU"/>
        </a:p>
      </dgm:t>
    </dgm:pt>
    <dgm:pt modelId="{26F0D99F-471A-4C75-8FCF-1D95D32D4F25}" type="pres">
      <dgm:prSet presAssocID="{1DCF5713-0277-4DA8-BAAE-8C58063EC32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3E2A8B5-B73D-4F69-A7EB-2656576F4E3C}" type="pres">
      <dgm:prSet presAssocID="{1DCF5713-0277-4DA8-BAAE-8C58063EC32C}" presName="Name1" presStyleCnt="0"/>
      <dgm:spPr/>
    </dgm:pt>
    <dgm:pt modelId="{9D67B44B-E416-4496-94B6-19DFC4156240}" type="pres">
      <dgm:prSet presAssocID="{1DCF5713-0277-4DA8-BAAE-8C58063EC32C}" presName="cycle" presStyleCnt="0"/>
      <dgm:spPr/>
    </dgm:pt>
    <dgm:pt modelId="{3992219E-68C8-4881-93BC-5770B91DA1C4}" type="pres">
      <dgm:prSet presAssocID="{1DCF5713-0277-4DA8-BAAE-8C58063EC32C}" presName="srcNode" presStyleLbl="node1" presStyleIdx="0" presStyleCnt="3"/>
      <dgm:spPr/>
    </dgm:pt>
    <dgm:pt modelId="{6438661B-E9E9-496B-9874-7661CA6D39FA}" type="pres">
      <dgm:prSet presAssocID="{1DCF5713-0277-4DA8-BAAE-8C58063EC32C}" presName="conn" presStyleLbl="parChTrans1D2" presStyleIdx="0" presStyleCnt="1"/>
      <dgm:spPr/>
      <dgm:t>
        <a:bodyPr/>
        <a:lstStyle/>
        <a:p>
          <a:endParaRPr lang="ru-RU"/>
        </a:p>
      </dgm:t>
    </dgm:pt>
    <dgm:pt modelId="{31B594E8-CD96-4BF8-A8BD-A8CED697243B}" type="pres">
      <dgm:prSet presAssocID="{1DCF5713-0277-4DA8-BAAE-8C58063EC32C}" presName="extraNode" presStyleLbl="node1" presStyleIdx="0" presStyleCnt="3"/>
      <dgm:spPr/>
    </dgm:pt>
    <dgm:pt modelId="{39142DEA-3C2C-4596-A110-35738F6B71E1}" type="pres">
      <dgm:prSet presAssocID="{1DCF5713-0277-4DA8-BAAE-8C58063EC32C}" presName="dstNode" presStyleLbl="node1" presStyleIdx="0" presStyleCnt="3"/>
      <dgm:spPr/>
    </dgm:pt>
    <dgm:pt modelId="{6E281046-8062-49D2-8B0E-C1B04DC068A9}" type="pres">
      <dgm:prSet presAssocID="{F3A1EE8A-07AC-4A38-B48E-67A4D405E20A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4F119D-A7FA-4629-A5F6-E26A60EF770E}" type="pres">
      <dgm:prSet presAssocID="{F3A1EE8A-07AC-4A38-B48E-67A4D405E20A}" presName="accent_1" presStyleCnt="0"/>
      <dgm:spPr/>
    </dgm:pt>
    <dgm:pt modelId="{EE0FB99E-887B-4F8A-82A7-AB1AF5071DEC}" type="pres">
      <dgm:prSet presAssocID="{F3A1EE8A-07AC-4A38-B48E-67A4D405E20A}" presName="accentRepeatNode" presStyleLbl="solidFgAcc1" presStyleIdx="0" presStyleCnt="3"/>
      <dgm:spPr/>
    </dgm:pt>
    <dgm:pt modelId="{5BD79C57-0C7E-41DD-805A-F234AA1C0F69}" type="pres">
      <dgm:prSet presAssocID="{56A64BC6-4559-4DF8-B2A0-6738A168DFB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6A8A5B-71D9-47E2-904E-78D1D5163272}" type="pres">
      <dgm:prSet presAssocID="{56A64BC6-4559-4DF8-B2A0-6738A168DFBF}" presName="accent_2" presStyleCnt="0"/>
      <dgm:spPr/>
    </dgm:pt>
    <dgm:pt modelId="{9304A3B1-C674-4EE3-9CA8-35D90471FBC9}" type="pres">
      <dgm:prSet presAssocID="{56A64BC6-4559-4DF8-B2A0-6738A168DFBF}" presName="accentRepeatNode" presStyleLbl="solidFgAcc1" presStyleIdx="1" presStyleCnt="3"/>
      <dgm:spPr/>
    </dgm:pt>
    <dgm:pt modelId="{C0555E27-B1C7-42CC-A85E-E204898D4AF9}" type="pres">
      <dgm:prSet presAssocID="{50F6438F-E079-4D19-9D6B-EA8D00507A35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56ACDB-C49F-4F61-B542-42007437190F}" type="pres">
      <dgm:prSet presAssocID="{50F6438F-E079-4D19-9D6B-EA8D00507A35}" presName="accent_3" presStyleCnt="0"/>
      <dgm:spPr/>
    </dgm:pt>
    <dgm:pt modelId="{DA1476E5-9C3E-4918-B9E7-14F21AFF8D70}" type="pres">
      <dgm:prSet presAssocID="{50F6438F-E079-4D19-9D6B-EA8D00507A35}" presName="accentRepeatNode" presStyleLbl="solidFgAcc1" presStyleIdx="2" presStyleCnt="3"/>
      <dgm:spPr/>
    </dgm:pt>
  </dgm:ptLst>
  <dgm:cxnLst>
    <dgm:cxn modelId="{313E276D-087C-4F19-AEC6-174BF59329B7}" type="presOf" srcId="{56A64BC6-4559-4DF8-B2A0-6738A168DFBF}" destId="{5BD79C57-0C7E-41DD-805A-F234AA1C0F69}" srcOrd="0" destOrd="0" presId="urn:microsoft.com/office/officeart/2008/layout/VerticalCurvedList"/>
    <dgm:cxn modelId="{71714C92-B7D6-4DC8-BA4D-D36E7A73F984}" srcId="{1DCF5713-0277-4DA8-BAAE-8C58063EC32C}" destId="{50F6438F-E079-4D19-9D6B-EA8D00507A35}" srcOrd="2" destOrd="0" parTransId="{BBE6B28F-5DBD-4097-B3DC-8A7B7DF0195D}" sibTransId="{9BBA052E-AD29-4954-9B68-6F7AED42C06D}"/>
    <dgm:cxn modelId="{7F076849-B2CB-44C9-A405-A3D2AAE8621A}" srcId="{1DCF5713-0277-4DA8-BAAE-8C58063EC32C}" destId="{F3A1EE8A-07AC-4A38-B48E-67A4D405E20A}" srcOrd="0" destOrd="0" parTransId="{AA2B1210-4A81-4CA7-892D-2302FEE95809}" sibTransId="{4BC9A298-58B5-4D7F-B1F5-D18216748BCE}"/>
    <dgm:cxn modelId="{A2EF634F-7316-4315-A003-3FF45728FEE1}" type="presOf" srcId="{1DCF5713-0277-4DA8-BAAE-8C58063EC32C}" destId="{26F0D99F-471A-4C75-8FCF-1D95D32D4F25}" srcOrd="0" destOrd="0" presId="urn:microsoft.com/office/officeart/2008/layout/VerticalCurvedList"/>
    <dgm:cxn modelId="{C0C136CE-4EFA-40D7-A2DB-74DC65F7C131}" type="presOf" srcId="{4BC9A298-58B5-4D7F-B1F5-D18216748BCE}" destId="{6438661B-E9E9-496B-9874-7661CA6D39FA}" srcOrd="0" destOrd="0" presId="urn:microsoft.com/office/officeart/2008/layout/VerticalCurvedList"/>
    <dgm:cxn modelId="{E20150B8-7C88-47FC-884E-E8A7F22898F2}" type="presOf" srcId="{50F6438F-E079-4D19-9D6B-EA8D00507A35}" destId="{C0555E27-B1C7-42CC-A85E-E204898D4AF9}" srcOrd="0" destOrd="0" presId="urn:microsoft.com/office/officeart/2008/layout/VerticalCurvedList"/>
    <dgm:cxn modelId="{380FC311-501D-405B-A032-CAAC065B99C8}" type="presOf" srcId="{F3A1EE8A-07AC-4A38-B48E-67A4D405E20A}" destId="{6E281046-8062-49D2-8B0E-C1B04DC068A9}" srcOrd="0" destOrd="0" presId="urn:microsoft.com/office/officeart/2008/layout/VerticalCurvedList"/>
    <dgm:cxn modelId="{3EF6F39F-92D2-437C-BD4B-E33488327ECF}" srcId="{1DCF5713-0277-4DA8-BAAE-8C58063EC32C}" destId="{56A64BC6-4559-4DF8-B2A0-6738A168DFBF}" srcOrd="1" destOrd="0" parTransId="{6B5B0AA4-2A91-4592-A20A-5923325DB9A6}" sibTransId="{25B54420-2AF1-4063-9CAD-CB70959FE638}"/>
    <dgm:cxn modelId="{78EABBDE-FC46-4EF6-88BB-4E785CA7FC3B}" type="presParOf" srcId="{26F0D99F-471A-4C75-8FCF-1D95D32D4F25}" destId="{73E2A8B5-B73D-4F69-A7EB-2656576F4E3C}" srcOrd="0" destOrd="0" presId="urn:microsoft.com/office/officeart/2008/layout/VerticalCurvedList"/>
    <dgm:cxn modelId="{881DAA72-8458-4140-88F8-BE14FAD4562E}" type="presParOf" srcId="{73E2A8B5-B73D-4F69-A7EB-2656576F4E3C}" destId="{9D67B44B-E416-4496-94B6-19DFC4156240}" srcOrd="0" destOrd="0" presId="urn:microsoft.com/office/officeart/2008/layout/VerticalCurvedList"/>
    <dgm:cxn modelId="{20C004CD-9B4A-4728-8DEC-12E5E1CE8716}" type="presParOf" srcId="{9D67B44B-E416-4496-94B6-19DFC4156240}" destId="{3992219E-68C8-4881-93BC-5770B91DA1C4}" srcOrd="0" destOrd="0" presId="urn:microsoft.com/office/officeart/2008/layout/VerticalCurvedList"/>
    <dgm:cxn modelId="{593F00B0-7C17-45E6-A9B7-A3F235C831D5}" type="presParOf" srcId="{9D67B44B-E416-4496-94B6-19DFC4156240}" destId="{6438661B-E9E9-496B-9874-7661CA6D39FA}" srcOrd="1" destOrd="0" presId="urn:microsoft.com/office/officeart/2008/layout/VerticalCurvedList"/>
    <dgm:cxn modelId="{69DC528D-A87D-4984-BBBC-7D9D040C3D70}" type="presParOf" srcId="{9D67B44B-E416-4496-94B6-19DFC4156240}" destId="{31B594E8-CD96-4BF8-A8BD-A8CED697243B}" srcOrd="2" destOrd="0" presId="urn:microsoft.com/office/officeart/2008/layout/VerticalCurvedList"/>
    <dgm:cxn modelId="{E33578FB-65DC-4776-8663-ABF69B78AFCE}" type="presParOf" srcId="{9D67B44B-E416-4496-94B6-19DFC4156240}" destId="{39142DEA-3C2C-4596-A110-35738F6B71E1}" srcOrd="3" destOrd="0" presId="urn:microsoft.com/office/officeart/2008/layout/VerticalCurvedList"/>
    <dgm:cxn modelId="{0C775DB7-E75B-4461-B1BA-0D4A0E8BB4B4}" type="presParOf" srcId="{73E2A8B5-B73D-4F69-A7EB-2656576F4E3C}" destId="{6E281046-8062-49D2-8B0E-C1B04DC068A9}" srcOrd="1" destOrd="0" presId="urn:microsoft.com/office/officeart/2008/layout/VerticalCurvedList"/>
    <dgm:cxn modelId="{615B375A-B4D0-4C5E-B544-D4FBBC136784}" type="presParOf" srcId="{73E2A8B5-B73D-4F69-A7EB-2656576F4E3C}" destId="{DD4F119D-A7FA-4629-A5F6-E26A60EF770E}" srcOrd="2" destOrd="0" presId="urn:microsoft.com/office/officeart/2008/layout/VerticalCurvedList"/>
    <dgm:cxn modelId="{0A2B1674-BE92-4D35-A5F0-ED9F5278F21C}" type="presParOf" srcId="{DD4F119D-A7FA-4629-A5F6-E26A60EF770E}" destId="{EE0FB99E-887B-4F8A-82A7-AB1AF5071DEC}" srcOrd="0" destOrd="0" presId="urn:microsoft.com/office/officeart/2008/layout/VerticalCurvedList"/>
    <dgm:cxn modelId="{1ABA6989-BFFF-4944-806C-93ED738A0356}" type="presParOf" srcId="{73E2A8B5-B73D-4F69-A7EB-2656576F4E3C}" destId="{5BD79C57-0C7E-41DD-805A-F234AA1C0F69}" srcOrd="3" destOrd="0" presId="urn:microsoft.com/office/officeart/2008/layout/VerticalCurvedList"/>
    <dgm:cxn modelId="{2889F4B3-4A38-4CD8-9D5D-02DF18E0D508}" type="presParOf" srcId="{73E2A8B5-B73D-4F69-A7EB-2656576F4E3C}" destId="{226A8A5B-71D9-47E2-904E-78D1D5163272}" srcOrd="4" destOrd="0" presId="urn:microsoft.com/office/officeart/2008/layout/VerticalCurvedList"/>
    <dgm:cxn modelId="{9168B6E9-190E-4CC0-9934-0273DA66E97E}" type="presParOf" srcId="{226A8A5B-71D9-47E2-904E-78D1D5163272}" destId="{9304A3B1-C674-4EE3-9CA8-35D90471FBC9}" srcOrd="0" destOrd="0" presId="urn:microsoft.com/office/officeart/2008/layout/VerticalCurvedList"/>
    <dgm:cxn modelId="{7AA249B7-A25B-4FE6-AB29-A65D4E7080F5}" type="presParOf" srcId="{73E2A8B5-B73D-4F69-A7EB-2656576F4E3C}" destId="{C0555E27-B1C7-42CC-A85E-E204898D4AF9}" srcOrd="5" destOrd="0" presId="urn:microsoft.com/office/officeart/2008/layout/VerticalCurvedList"/>
    <dgm:cxn modelId="{65B74A69-EA32-41DB-9E67-BAED954EC3E3}" type="presParOf" srcId="{73E2A8B5-B73D-4F69-A7EB-2656576F4E3C}" destId="{F056ACDB-C49F-4F61-B542-42007437190F}" srcOrd="6" destOrd="0" presId="urn:microsoft.com/office/officeart/2008/layout/VerticalCurvedList"/>
    <dgm:cxn modelId="{746896CC-2ABE-4EA4-8838-58E109684E16}" type="presParOf" srcId="{F056ACDB-C49F-4F61-B542-42007437190F}" destId="{DA1476E5-9C3E-4918-B9E7-14F21AFF8D7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8CD4DB-015B-42E1-825F-192A73DC7FD3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3F70A6F8-767E-4BBD-8164-81B47F2FE526}">
      <dgm:prSet phldrT="[Текст]"/>
      <dgm:spPr/>
      <dgm:t>
        <a:bodyPr/>
        <a:lstStyle/>
        <a:p>
          <a:r>
            <a:rPr lang="ru-RU" dirty="0" err="1" smtClean="0"/>
            <a:t>Халықтың</a:t>
          </a:r>
          <a:r>
            <a:rPr lang="ru-RU" dirty="0" smtClean="0"/>
            <a:t> </a:t>
          </a:r>
          <a:r>
            <a:rPr lang="ru-RU" dirty="0" err="1" smtClean="0"/>
            <a:t>ақшалай</a:t>
          </a:r>
          <a:r>
            <a:rPr lang="ru-RU" dirty="0" smtClean="0"/>
            <a:t> </a:t>
          </a:r>
          <a:r>
            <a:rPr lang="ru-RU" dirty="0" err="1" smtClean="0"/>
            <a:t>қаражаты</a:t>
          </a:r>
          <a:endParaRPr lang="ru-RU" dirty="0"/>
        </a:p>
      </dgm:t>
    </dgm:pt>
    <dgm:pt modelId="{B6C93BB5-3355-44DB-A536-B20C5A81165E}" type="parTrans" cxnId="{BE204A0C-76D8-4A57-A1A5-A8BC7FDB3619}">
      <dgm:prSet/>
      <dgm:spPr/>
      <dgm:t>
        <a:bodyPr/>
        <a:lstStyle/>
        <a:p>
          <a:endParaRPr lang="ru-RU"/>
        </a:p>
      </dgm:t>
    </dgm:pt>
    <dgm:pt modelId="{70B8F1AE-54AC-4034-8DB5-FC157D064EFE}" type="sibTrans" cxnId="{BE204A0C-76D8-4A57-A1A5-A8BC7FDB3619}">
      <dgm:prSet/>
      <dgm:spPr/>
      <dgm:t>
        <a:bodyPr/>
        <a:lstStyle/>
        <a:p>
          <a:endParaRPr lang="ru-RU"/>
        </a:p>
      </dgm:t>
    </dgm:pt>
    <dgm:pt modelId="{12C34FE8-C3CE-4B6C-8C4E-3F6501ED2AEC}">
      <dgm:prSet phldrT="[Текст]"/>
      <dgm:spPr/>
      <dgm:t>
        <a:bodyPr/>
        <a:lstStyle/>
        <a:p>
          <a:r>
            <a:rPr lang="ru-RU" dirty="0" err="1" smtClean="0"/>
            <a:t>Заңды</a:t>
          </a:r>
          <a:r>
            <a:rPr lang="ru-RU" dirty="0" smtClean="0"/>
            <a:t> </a:t>
          </a:r>
          <a:r>
            <a:rPr lang="ru-RU" dirty="0" err="1" smtClean="0"/>
            <a:t>тұлғалардың</a:t>
          </a:r>
          <a:r>
            <a:rPr lang="ru-RU" dirty="0" smtClean="0"/>
            <a:t> </a:t>
          </a:r>
          <a:r>
            <a:rPr lang="ru-RU" dirty="0" err="1" smtClean="0"/>
            <a:t>ақшалай</a:t>
          </a:r>
          <a:r>
            <a:rPr lang="ru-RU" dirty="0" smtClean="0"/>
            <a:t> </a:t>
          </a:r>
          <a:r>
            <a:rPr lang="ru-RU" dirty="0" err="1" smtClean="0"/>
            <a:t>қаражаты</a:t>
          </a:r>
          <a:endParaRPr lang="ru-RU" dirty="0"/>
        </a:p>
      </dgm:t>
    </dgm:pt>
    <dgm:pt modelId="{B76F2B88-04ED-46B9-874B-5F2DE1743C44}" type="parTrans" cxnId="{EAA392D0-FD2C-47FD-A249-76A4E915ABB7}">
      <dgm:prSet/>
      <dgm:spPr/>
      <dgm:t>
        <a:bodyPr/>
        <a:lstStyle/>
        <a:p>
          <a:endParaRPr lang="ru-RU"/>
        </a:p>
      </dgm:t>
    </dgm:pt>
    <dgm:pt modelId="{1D6EE0DF-CEFE-4603-AE7A-CD19EC6BA272}" type="sibTrans" cxnId="{EAA392D0-FD2C-47FD-A249-76A4E915ABB7}">
      <dgm:prSet/>
      <dgm:spPr/>
      <dgm:t>
        <a:bodyPr/>
        <a:lstStyle/>
        <a:p>
          <a:endParaRPr lang="ru-RU"/>
        </a:p>
      </dgm:t>
    </dgm:pt>
    <dgm:pt modelId="{DF63D636-68E9-4317-B9DD-158B8067C7BF}">
      <dgm:prSet phldrT="[Текст]"/>
      <dgm:spPr/>
      <dgm:t>
        <a:bodyPr/>
        <a:lstStyle/>
        <a:p>
          <a:r>
            <a:rPr lang="ru-RU" dirty="0" err="1" smtClean="0"/>
            <a:t>Мемлекеттің</a:t>
          </a:r>
          <a:r>
            <a:rPr lang="ru-RU" dirty="0" smtClean="0"/>
            <a:t> </a:t>
          </a:r>
          <a:r>
            <a:rPr lang="ru-RU" dirty="0" err="1" smtClean="0"/>
            <a:t>ақшалай</a:t>
          </a:r>
          <a:r>
            <a:rPr lang="ru-RU" dirty="0" smtClean="0"/>
            <a:t> </a:t>
          </a:r>
          <a:r>
            <a:rPr lang="ru-RU" dirty="0" err="1" smtClean="0"/>
            <a:t>қаражаты</a:t>
          </a:r>
          <a:endParaRPr lang="ru-RU" dirty="0"/>
        </a:p>
      </dgm:t>
    </dgm:pt>
    <dgm:pt modelId="{A0B034DF-603B-47FF-9583-3C60AD3FFDB4}" type="parTrans" cxnId="{33FB3E67-0D60-48C9-95D0-A7D3CCB28111}">
      <dgm:prSet/>
      <dgm:spPr/>
      <dgm:t>
        <a:bodyPr/>
        <a:lstStyle/>
        <a:p>
          <a:endParaRPr lang="ru-RU"/>
        </a:p>
      </dgm:t>
    </dgm:pt>
    <dgm:pt modelId="{DF3DA25E-2E22-40B6-85E0-A1866889EB4B}" type="sibTrans" cxnId="{33FB3E67-0D60-48C9-95D0-A7D3CCB28111}">
      <dgm:prSet/>
      <dgm:spPr/>
      <dgm:t>
        <a:bodyPr/>
        <a:lstStyle/>
        <a:p>
          <a:endParaRPr lang="ru-RU"/>
        </a:p>
      </dgm:t>
    </dgm:pt>
    <dgm:pt modelId="{B891C319-6C88-4258-9357-B9B24EED4F62}" type="pres">
      <dgm:prSet presAssocID="{898CD4DB-015B-42E1-825F-192A73DC7FD3}" presName="compositeShape" presStyleCnt="0">
        <dgm:presLayoutVars>
          <dgm:dir/>
          <dgm:resizeHandles/>
        </dgm:presLayoutVars>
      </dgm:prSet>
      <dgm:spPr/>
    </dgm:pt>
    <dgm:pt modelId="{2F9CCA58-32E5-4827-8005-F7A5F664A3A8}" type="pres">
      <dgm:prSet presAssocID="{898CD4DB-015B-42E1-825F-192A73DC7FD3}" presName="pyramid" presStyleLbl="node1" presStyleIdx="0" presStyleCnt="1"/>
      <dgm:spPr/>
    </dgm:pt>
    <dgm:pt modelId="{8434C1F3-B148-4CBF-80C8-805FBEFD8227}" type="pres">
      <dgm:prSet presAssocID="{898CD4DB-015B-42E1-825F-192A73DC7FD3}" presName="theList" presStyleCnt="0"/>
      <dgm:spPr/>
    </dgm:pt>
    <dgm:pt modelId="{7184E9D7-75B8-42E9-8CF0-2CAB62EB4915}" type="pres">
      <dgm:prSet presAssocID="{3F70A6F8-767E-4BBD-8164-81B47F2FE526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66C9E-C33B-4546-A7E9-794B2AF68E91}" type="pres">
      <dgm:prSet presAssocID="{3F70A6F8-767E-4BBD-8164-81B47F2FE526}" presName="aSpace" presStyleCnt="0"/>
      <dgm:spPr/>
    </dgm:pt>
    <dgm:pt modelId="{5410DF29-66C6-4E06-8E11-4AC45041B31F}" type="pres">
      <dgm:prSet presAssocID="{12C34FE8-C3CE-4B6C-8C4E-3F6501ED2AEC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CB4CFF-ACEE-4CF5-9C44-DAEF4B3C9757}" type="pres">
      <dgm:prSet presAssocID="{12C34FE8-C3CE-4B6C-8C4E-3F6501ED2AEC}" presName="aSpace" presStyleCnt="0"/>
      <dgm:spPr/>
    </dgm:pt>
    <dgm:pt modelId="{3010EEB3-E7BA-4A00-A7AD-2951E49761CB}" type="pres">
      <dgm:prSet presAssocID="{DF63D636-68E9-4317-B9DD-158B8067C7BF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BB257D-2543-4285-A514-856B7A5554C1}" type="pres">
      <dgm:prSet presAssocID="{DF63D636-68E9-4317-B9DD-158B8067C7BF}" presName="aSpace" presStyleCnt="0"/>
      <dgm:spPr/>
    </dgm:pt>
  </dgm:ptLst>
  <dgm:cxnLst>
    <dgm:cxn modelId="{BE204A0C-76D8-4A57-A1A5-A8BC7FDB3619}" srcId="{898CD4DB-015B-42E1-825F-192A73DC7FD3}" destId="{3F70A6F8-767E-4BBD-8164-81B47F2FE526}" srcOrd="0" destOrd="0" parTransId="{B6C93BB5-3355-44DB-A536-B20C5A81165E}" sibTransId="{70B8F1AE-54AC-4034-8DB5-FC157D064EFE}"/>
    <dgm:cxn modelId="{9081DBA2-E556-4B48-A6AC-595FCC93B6BC}" type="presOf" srcId="{898CD4DB-015B-42E1-825F-192A73DC7FD3}" destId="{B891C319-6C88-4258-9357-B9B24EED4F62}" srcOrd="0" destOrd="0" presId="urn:microsoft.com/office/officeart/2005/8/layout/pyramid2"/>
    <dgm:cxn modelId="{33FB3E67-0D60-48C9-95D0-A7D3CCB28111}" srcId="{898CD4DB-015B-42E1-825F-192A73DC7FD3}" destId="{DF63D636-68E9-4317-B9DD-158B8067C7BF}" srcOrd="2" destOrd="0" parTransId="{A0B034DF-603B-47FF-9583-3C60AD3FFDB4}" sibTransId="{DF3DA25E-2E22-40B6-85E0-A1866889EB4B}"/>
    <dgm:cxn modelId="{F68D4FAA-E6CC-46EC-B0CB-695B9D98FE84}" type="presOf" srcId="{3F70A6F8-767E-4BBD-8164-81B47F2FE526}" destId="{7184E9D7-75B8-42E9-8CF0-2CAB62EB4915}" srcOrd="0" destOrd="0" presId="urn:microsoft.com/office/officeart/2005/8/layout/pyramid2"/>
    <dgm:cxn modelId="{6E50E31A-D463-4D62-B769-2554F9F06F15}" type="presOf" srcId="{DF63D636-68E9-4317-B9DD-158B8067C7BF}" destId="{3010EEB3-E7BA-4A00-A7AD-2951E49761CB}" srcOrd="0" destOrd="0" presId="urn:microsoft.com/office/officeart/2005/8/layout/pyramid2"/>
    <dgm:cxn modelId="{EAA392D0-FD2C-47FD-A249-76A4E915ABB7}" srcId="{898CD4DB-015B-42E1-825F-192A73DC7FD3}" destId="{12C34FE8-C3CE-4B6C-8C4E-3F6501ED2AEC}" srcOrd="1" destOrd="0" parTransId="{B76F2B88-04ED-46B9-874B-5F2DE1743C44}" sibTransId="{1D6EE0DF-CEFE-4603-AE7A-CD19EC6BA272}"/>
    <dgm:cxn modelId="{F854B774-191E-4AF2-8CAD-3EF90595E04A}" type="presOf" srcId="{12C34FE8-C3CE-4B6C-8C4E-3F6501ED2AEC}" destId="{5410DF29-66C6-4E06-8E11-4AC45041B31F}" srcOrd="0" destOrd="0" presId="urn:microsoft.com/office/officeart/2005/8/layout/pyramid2"/>
    <dgm:cxn modelId="{521C0B2D-17A5-4418-812A-2A634EEEBF81}" type="presParOf" srcId="{B891C319-6C88-4258-9357-B9B24EED4F62}" destId="{2F9CCA58-32E5-4827-8005-F7A5F664A3A8}" srcOrd="0" destOrd="0" presId="urn:microsoft.com/office/officeart/2005/8/layout/pyramid2"/>
    <dgm:cxn modelId="{EB0408AC-5FC2-4F78-9492-B946ED2EBC2A}" type="presParOf" srcId="{B891C319-6C88-4258-9357-B9B24EED4F62}" destId="{8434C1F3-B148-4CBF-80C8-805FBEFD8227}" srcOrd="1" destOrd="0" presId="urn:microsoft.com/office/officeart/2005/8/layout/pyramid2"/>
    <dgm:cxn modelId="{BEA02AAE-4853-4150-9C64-2E4D4FB91A56}" type="presParOf" srcId="{8434C1F3-B148-4CBF-80C8-805FBEFD8227}" destId="{7184E9D7-75B8-42E9-8CF0-2CAB62EB4915}" srcOrd="0" destOrd="0" presId="urn:microsoft.com/office/officeart/2005/8/layout/pyramid2"/>
    <dgm:cxn modelId="{F6F3D591-8CFD-4A07-BE35-8FD83A0F819D}" type="presParOf" srcId="{8434C1F3-B148-4CBF-80C8-805FBEFD8227}" destId="{BEC66C9E-C33B-4546-A7E9-794B2AF68E91}" srcOrd="1" destOrd="0" presId="urn:microsoft.com/office/officeart/2005/8/layout/pyramid2"/>
    <dgm:cxn modelId="{9700B270-E4F3-4C2B-9CB4-745BFE345062}" type="presParOf" srcId="{8434C1F3-B148-4CBF-80C8-805FBEFD8227}" destId="{5410DF29-66C6-4E06-8E11-4AC45041B31F}" srcOrd="2" destOrd="0" presId="urn:microsoft.com/office/officeart/2005/8/layout/pyramid2"/>
    <dgm:cxn modelId="{F7722330-5BB1-45F1-B212-7CF213F90FBB}" type="presParOf" srcId="{8434C1F3-B148-4CBF-80C8-805FBEFD8227}" destId="{FCCB4CFF-ACEE-4CF5-9C44-DAEF4B3C9757}" srcOrd="3" destOrd="0" presId="urn:microsoft.com/office/officeart/2005/8/layout/pyramid2"/>
    <dgm:cxn modelId="{60432324-999F-4B6E-B79E-3BCA376DE8DB}" type="presParOf" srcId="{8434C1F3-B148-4CBF-80C8-805FBEFD8227}" destId="{3010EEB3-E7BA-4A00-A7AD-2951E49761CB}" srcOrd="4" destOrd="0" presId="urn:microsoft.com/office/officeart/2005/8/layout/pyramid2"/>
    <dgm:cxn modelId="{C2AE3117-5FA7-46E0-9E4B-271B0F2C13B8}" type="presParOf" srcId="{8434C1F3-B148-4CBF-80C8-805FBEFD8227}" destId="{01BB257D-2543-4285-A514-856B7A5554C1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38661B-E9E9-496B-9874-7661CA6D39FA}">
      <dsp:nvSpPr>
        <dsp:cNvPr id="0" name=""/>
        <dsp:cNvSpPr/>
      </dsp:nvSpPr>
      <dsp:spPr>
        <a:xfrm>
          <a:off x="-4160405" y="-638439"/>
          <a:ext cx="4957338" cy="4957338"/>
        </a:xfrm>
        <a:prstGeom prst="blockArc">
          <a:avLst>
            <a:gd name="adj1" fmla="val 18900000"/>
            <a:gd name="adj2" fmla="val 2700000"/>
            <a:gd name="adj3" fmla="val 43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281046-8062-49D2-8B0E-C1B04DC068A9}">
      <dsp:nvSpPr>
        <dsp:cNvPr id="0" name=""/>
        <dsp:cNvSpPr/>
      </dsp:nvSpPr>
      <dsp:spPr>
        <a:xfrm>
          <a:off x="512509" y="368046"/>
          <a:ext cx="10799781" cy="736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73" tIns="96520" rIns="96520" bIns="9652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err="1" smtClean="0"/>
            <a:t>Қаржылық</a:t>
          </a:r>
          <a:r>
            <a:rPr lang="ru-RU" sz="3800" kern="1200" dirty="0" smtClean="0"/>
            <a:t> </a:t>
          </a:r>
          <a:r>
            <a:rPr lang="ru-RU" sz="3800" kern="1200" dirty="0" err="1" smtClean="0"/>
            <a:t>қатынастардың</a:t>
          </a:r>
          <a:r>
            <a:rPr lang="ru-RU" sz="3800" kern="1200" dirty="0" smtClean="0"/>
            <a:t> </a:t>
          </a:r>
          <a:r>
            <a:rPr lang="ru-RU" sz="3800" kern="1200" dirty="0" err="1" smtClean="0"/>
            <a:t>жиынтығы</a:t>
          </a:r>
          <a:endParaRPr lang="ru-RU" sz="3800" kern="1200" dirty="0"/>
        </a:p>
      </dsp:txBody>
      <dsp:txXfrm>
        <a:off x="512509" y="368046"/>
        <a:ext cx="10799781" cy="736092"/>
      </dsp:txXfrm>
    </dsp:sp>
    <dsp:sp modelId="{EE0FB99E-887B-4F8A-82A7-AB1AF5071DEC}">
      <dsp:nvSpPr>
        <dsp:cNvPr id="0" name=""/>
        <dsp:cNvSpPr/>
      </dsp:nvSpPr>
      <dsp:spPr>
        <a:xfrm>
          <a:off x="52451" y="276034"/>
          <a:ext cx="920115" cy="9201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D79C57-0C7E-41DD-805A-F234AA1C0F69}">
      <dsp:nvSpPr>
        <dsp:cNvPr id="0" name=""/>
        <dsp:cNvSpPr/>
      </dsp:nvSpPr>
      <dsp:spPr>
        <a:xfrm>
          <a:off x="780078" y="1472184"/>
          <a:ext cx="10532212" cy="736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73" tIns="96520" rIns="96520" bIns="9652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err="1" smtClean="0"/>
            <a:t>Қаражат</a:t>
          </a:r>
          <a:r>
            <a:rPr lang="ru-RU" sz="3800" kern="1200" dirty="0" smtClean="0"/>
            <a:t> </a:t>
          </a:r>
          <a:r>
            <a:rPr lang="ru-RU" sz="3800" kern="1200" dirty="0" err="1" smtClean="0"/>
            <a:t>қорларының</a:t>
          </a:r>
          <a:r>
            <a:rPr lang="ru-RU" sz="3800" kern="1200" dirty="0" smtClean="0"/>
            <a:t> </a:t>
          </a:r>
          <a:r>
            <a:rPr lang="ru-RU" sz="3800" kern="1200" dirty="0" err="1" smtClean="0"/>
            <a:t>жиынтығы</a:t>
          </a:r>
          <a:endParaRPr lang="ru-RU" sz="3800" kern="1200" dirty="0"/>
        </a:p>
      </dsp:txBody>
      <dsp:txXfrm>
        <a:off x="780078" y="1472184"/>
        <a:ext cx="10532212" cy="736092"/>
      </dsp:txXfrm>
    </dsp:sp>
    <dsp:sp modelId="{9304A3B1-C674-4EE3-9CA8-35D90471FBC9}">
      <dsp:nvSpPr>
        <dsp:cNvPr id="0" name=""/>
        <dsp:cNvSpPr/>
      </dsp:nvSpPr>
      <dsp:spPr>
        <a:xfrm>
          <a:off x="320021" y="1380172"/>
          <a:ext cx="920115" cy="9201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555E27-B1C7-42CC-A85E-E204898D4AF9}">
      <dsp:nvSpPr>
        <dsp:cNvPr id="0" name=""/>
        <dsp:cNvSpPr/>
      </dsp:nvSpPr>
      <dsp:spPr>
        <a:xfrm>
          <a:off x="512509" y="2576322"/>
          <a:ext cx="10799781" cy="736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73" tIns="96520" rIns="96520" bIns="9652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err="1" smtClean="0"/>
            <a:t>Басқарманың</a:t>
          </a:r>
          <a:r>
            <a:rPr lang="ru-RU" sz="3800" kern="1200" dirty="0" smtClean="0"/>
            <a:t> </a:t>
          </a:r>
          <a:r>
            <a:rPr lang="ru-RU" sz="3800" kern="1200" dirty="0" err="1" smtClean="0"/>
            <a:t>қаржы</a:t>
          </a:r>
          <a:r>
            <a:rPr lang="ru-RU" sz="3800" kern="1200" dirty="0" smtClean="0"/>
            <a:t> аппараты</a:t>
          </a:r>
          <a:endParaRPr lang="ru-RU" sz="3800" kern="1200" dirty="0"/>
        </a:p>
      </dsp:txBody>
      <dsp:txXfrm>
        <a:off x="512509" y="2576322"/>
        <a:ext cx="10799781" cy="736092"/>
      </dsp:txXfrm>
    </dsp:sp>
    <dsp:sp modelId="{DA1476E5-9C3E-4918-B9E7-14F21AFF8D70}">
      <dsp:nvSpPr>
        <dsp:cNvPr id="0" name=""/>
        <dsp:cNvSpPr/>
      </dsp:nvSpPr>
      <dsp:spPr>
        <a:xfrm>
          <a:off x="52451" y="2484310"/>
          <a:ext cx="920115" cy="9201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9CCA58-32E5-4827-8005-F7A5F664A3A8}">
      <dsp:nvSpPr>
        <dsp:cNvPr id="0" name=""/>
        <dsp:cNvSpPr/>
      </dsp:nvSpPr>
      <dsp:spPr>
        <a:xfrm>
          <a:off x="948266" y="0"/>
          <a:ext cx="5418667" cy="541866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84E9D7-75B8-42E9-8CF0-2CAB62EB4915}">
      <dsp:nvSpPr>
        <dsp:cNvPr id="0" name=""/>
        <dsp:cNvSpPr/>
      </dsp:nvSpPr>
      <dsp:spPr>
        <a:xfrm>
          <a:off x="3657599" y="544777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 smtClean="0"/>
            <a:t>Халықтың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ақшалай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қаражаты</a:t>
          </a:r>
          <a:endParaRPr lang="ru-RU" sz="2900" kern="1200" dirty="0"/>
        </a:p>
      </dsp:txBody>
      <dsp:txXfrm>
        <a:off x="3720215" y="607393"/>
        <a:ext cx="3396901" cy="1157468"/>
      </dsp:txXfrm>
    </dsp:sp>
    <dsp:sp modelId="{5410DF29-66C6-4E06-8E11-4AC45041B31F}">
      <dsp:nvSpPr>
        <dsp:cNvPr id="0" name=""/>
        <dsp:cNvSpPr/>
      </dsp:nvSpPr>
      <dsp:spPr>
        <a:xfrm>
          <a:off x="3657599" y="1987814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 smtClean="0"/>
            <a:t>Заңды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тұлғалардың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ақшалай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қаражаты</a:t>
          </a:r>
          <a:endParaRPr lang="ru-RU" sz="2900" kern="1200" dirty="0"/>
        </a:p>
      </dsp:txBody>
      <dsp:txXfrm>
        <a:off x="3720215" y="2050430"/>
        <a:ext cx="3396901" cy="1157468"/>
      </dsp:txXfrm>
    </dsp:sp>
    <dsp:sp modelId="{3010EEB3-E7BA-4A00-A7AD-2951E49761CB}">
      <dsp:nvSpPr>
        <dsp:cNvPr id="0" name=""/>
        <dsp:cNvSpPr/>
      </dsp:nvSpPr>
      <dsp:spPr>
        <a:xfrm>
          <a:off x="3657599" y="3430852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 smtClean="0"/>
            <a:t>Мемлекеттің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ақшалай</a:t>
          </a:r>
          <a:r>
            <a:rPr lang="ru-RU" sz="2900" kern="1200" dirty="0" smtClean="0"/>
            <a:t> </a:t>
          </a:r>
          <a:r>
            <a:rPr lang="ru-RU" sz="2900" kern="1200" dirty="0" err="1" smtClean="0"/>
            <a:t>қаражаты</a:t>
          </a:r>
          <a:endParaRPr lang="ru-RU" sz="2900" kern="1200" dirty="0"/>
        </a:p>
      </dsp:txBody>
      <dsp:txXfrm>
        <a:off x="3720215" y="3493468"/>
        <a:ext cx="3396901" cy="1157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C4DA-6C44-4A0E-AE35-DDF3D9054FC1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AA0F-6943-482D-A85F-57CC1A48B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30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C4DA-6C44-4A0E-AE35-DDF3D9054FC1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AA0F-6943-482D-A85F-57CC1A48B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441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C4DA-6C44-4A0E-AE35-DDF3D9054FC1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AA0F-6943-482D-A85F-57CC1A48B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462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C4DA-6C44-4A0E-AE35-DDF3D9054FC1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AA0F-6943-482D-A85F-57CC1A48B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284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C4DA-6C44-4A0E-AE35-DDF3D9054FC1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AA0F-6943-482D-A85F-57CC1A48B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83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C4DA-6C44-4A0E-AE35-DDF3D9054FC1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AA0F-6943-482D-A85F-57CC1A48B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71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C4DA-6C44-4A0E-AE35-DDF3D9054FC1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AA0F-6943-482D-A85F-57CC1A48B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376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C4DA-6C44-4A0E-AE35-DDF3D9054FC1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AA0F-6943-482D-A85F-57CC1A48B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66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C4DA-6C44-4A0E-AE35-DDF3D9054FC1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AA0F-6943-482D-A85F-57CC1A48B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899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C4DA-6C44-4A0E-AE35-DDF3D9054FC1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AA0F-6943-482D-A85F-57CC1A48B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271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C4DA-6C44-4A0E-AE35-DDF3D9054FC1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AA0F-6943-482D-A85F-57CC1A48B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01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6C4DA-6C44-4A0E-AE35-DDF3D9054FC1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9AA0F-6943-482D-A85F-57CC1A48B4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909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hyperlink" Target="&#1048;&#1089;&#1090;&#1086;&#1095;&#1085;&#1080;&#1082;%20&#1080;&#1085;&#1092;&#1086;&#1088;&#1084;&#1072;&#1094;&#1080;&#1080;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9128" y="2634541"/>
            <a:ext cx="10515600" cy="182943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1 – </a:t>
            </a:r>
            <a:r>
              <a:rPr lang="ru-RU" b="1" dirty="0" err="1"/>
              <a:t>Дәріс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err="1"/>
              <a:t>Мемлекеттік</a:t>
            </a:r>
            <a:r>
              <a:rPr lang="ru-RU" b="1" dirty="0"/>
              <a:t> </a:t>
            </a:r>
            <a:r>
              <a:rPr lang="ru-RU" b="1" dirty="0" err="1"/>
              <a:t>кәсіпорынның</a:t>
            </a:r>
            <a:r>
              <a:rPr lang="ru-RU" b="1" dirty="0"/>
              <a:t> </a:t>
            </a:r>
            <a:r>
              <a:rPr lang="ru-RU" b="1" dirty="0" err="1"/>
              <a:t>қаржысына</a:t>
            </a:r>
            <a:r>
              <a:rPr lang="ru-RU" b="1" dirty="0"/>
              <a:t> </a:t>
            </a:r>
            <a:r>
              <a:rPr lang="ru-RU" b="1" dirty="0" err="1"/>
              <a:t>кіріспе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6213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480" y="1120140"/>
            <a:ext cx="11361420" cy="1623060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err="1"/>
              <a:t>Қаржы</a:t>
            </a:r>
            <a:r>
              <a:rPr lang="ru-RU" sz="3200" b="1" dirty="0"/>
              <a:t> </a:t>
            </a:r>
            <a:r>
              <a:rPr lang="ru-RU" sz="3200" b="1" dirty="0" err="1"/>
              <a:t>жүйесі-бұл</a:t>
            </a:r>
            <a:r>
              <a:rPr lang="ru-RU" sz="3200" b="1" dirty="0"/>
              <a:t> </a:t>
            </a:r>
            <a:r>
              <a:rPr lang="ru-RU" sz="3200" b="1" dirty="0" err="1"/>
              <a:t>қаржы</a:t>
            </a:r>
            <a:r>
              <a:rPr lang="ru-RU" sz="3200" b="1" dirty="0"/>
              <a:t> </a:t>
            </a:r>
            <a:r>
              <a:rPr lang="ru-RU" sz="3200" b="1" dirty="0" err="1"/>
              <a:t>ресурстарын</a:t>
            </a:r>
            <a:r>
              <a:rPr lang="ru-RU" sz="3200" b="1" dirty="0"/>
              <a:t> </a:t>
            </a:r>
            <a:r>
              <a:rPr lang="ru-RU" sz="3200" b="1" dirty="0" err="1"/>
              <a:t>жинақтау</a:t>
            </a:r>
            <a:r>
              <a:rPr lang="ru-RU" sz="3200" b="1" dirty="0"/>
              <a:t> </a:t>
            </a:r>
            <a:r>
              <a:rPr lang="ru-RU" sz="3200" b="1" dirty="0" err="1"/>
              <a:t>және</a:t>
            </a:r>
            <a:r>
              <a:rPr lang="ru-RU" sz="3200" b="1" dirty="0"/>
              <a:t> </a:t>
            </a:r>
            <a:r>
              <a:rPr lang="ru-RU" sz="3200" b="1" dirty="0" err="1"/>
              <a:t>бөлу</a:t>
            </a:r>
            <a:r>
              <a:rPr lang="ru-RU" sz="3200" b="1" dirty="0"/>
              <a:t> </a:t>
            </a:r>
            <a:r>
              <a:rPr lang="ru-RU" sz="3200" b="1" dirty="0" err="1"/>
              <a:t>жүзеге</a:t>
            </a:r>
            <a:r>
              <a:rPr lang="ru-RU" sz="3200" b="1" dirty="0"/>
              <a:t> </a:t>
            </a:r>
            <a:r>
              <a:rPr lang="ru-RU" sz="3200" b="1" dirty="0" err="1"/>
              <a:t>асырылатын</a:t>
            </a:r>
            <a:r>
              <a:rPr lang="ru-RU" sz="3200" b="1" dirty="0"/>
              <a:t> </a:t>
            </a:r>
            <a:r>
              <a:rPr lang="ru-RU" sz="3200" b="1" dirty="0" err="1"/>
              <a:t>институттар</a:t>
            </a:r>
            <a:r>
              <a:rPr lang="ru-RU" sz="3200" b="1" dirty="0"/>
              <a:t> мен </a:t>
            </a:r>
            <a:r>
              <a:rPr lang="ru-RU" sz="3200" b="1" dirty="0" err="1"/>
              <a:t>құралдардың</a:t>
            </a:r>
            <a:r>
              <a:rPr lang="ru-RU" sz="3200" b="1" dirty="0"/>
              <a:t> </a:t>
            </a:r>
            <a:r>
              <a:rPr lang="ru-RU" sz="3200" b="1" dirty="0" err="1"/>
              <a:t>жиынтығы</a:t>
            </a:r>
            <a:r>
              <a:rPr lang="ru-RU" sz="3200" b="1" dirty="0"/>
              <a:t>.</a:t>
            </a:r>
            <a:endParaRPr lang="ru-RU" sz="32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46740458"/>
              </p:ext>
            </p:extLst>
          </p:nvPr>
        </p:nvGraphicFramePr>
        <p:xfrm>
          <a:off x="411480" y="2811780"/>
          <a:ext cx="11361420" cy="3680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11480" y="205740"/>
            <a:ext cx="1120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dirty="0" smtClean="0"/>
              <a:t>1 – </a:t>
            </a:r>
            <a:r>
              <a:rPr lang="kk-KZ" sz="4000" b="1" dirty="0"/>
              <a:t>Қаржы жүйесінің құрамдас бөліктері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61880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340" y="365125"/>
            <a:ext cx="10515600" cy="846455"/>
          </a:xfrm>
        </p:spPr>
        <p:txBody>
          <a:bodyPr>
            <a:noAutofit/>
          </a:bodyPr>
          <a:lstStyle/>
          <a:p>
            <a:pPr algn="ctr"/>
            <a:r>
              <a:rPr lang="kk-KZ" sz="4000" b="1" dirty="0" smtClean="0"/>
              <a:t>2 – </a:t>
            </a:r>
            <a:r>
              <a:rPr lang="kk-KZ" sz="4000" b="1" dirty="0"/>
              <a:t>Қаржы жүйесі институттарының топтары</a:t>
            </a:r>
            <a:endParaRPr lang="ru-RU" sz="4000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8250158"/>
              </p:ext>
            </p:extLst>
          </p:nvPr>
        </p:nvGraphicFramePr>
        <p:xfrm>
          <a:off x="2032000" y="113114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03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9315"/>
          </a:xfrm>
        </p:spPr>
        <p:txBody>
          <a:bodyPr>
            <a:normAutofit/>
          </a:bodyPr>
          <a:lstStyle/>
          <a:p>
            <a:pPr algn="ctr"/>
            <a:r>
              <a:rPr lang="kk-KZ" sz="4000" b="1" dirty="0" smtClean="0"/>
              <a:t>3 – </a:t>
            </a:r>
            <a:r>
              <a:rPr lang="kk-KZ" sz="4000" b="1" dirty="0"/>
              <a:t>Қаржы жүйесінің құрылымы</a:t>
            </a:r>
            <a:endParaRPr lang="ru-RU" sz="4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960" y="1234440"/>
            <a:ext cx="7498080" cy="5623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13220" y="3337560"/>
            <a:ext cx="1066800" cy="600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k-KZ" sz="1100" dirty="0" smtClean="0"/>
              <a:t>Финансы частных фирм, компаний</a:t>
            </a:r>
            <a:endParaRPr lang="ru-RU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8092440" y="3284220"/>
            <a:ext cx="990600" cy="600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k-KZ" sz="1100" dirty="0" smtClean="0"/>
              <a:t>Квазигосударственный сектор</a:t>
            </a:r>
            <a:endParaRPr lang="ru-RU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8092440" y="4093918"/>
            <a:ext cx="922020" cy="12772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k-KZ" sz="1100" dirty="0" smtClean="0"/>
              <a:t>Компании, где государство учредитель, участник или акционер  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12425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5542" y="127170"/>
            <a:ext cx="10515600" cy="783478"/>
          </a:xfrm>
        </p:spPr>
        <p:txBody>
          <a:bodyPr>
            <a:normAutofit/>
          </a:bodyPr>
          <a:lstStyle/>
          <a:p>
            <a:pPr algn="ctr"/>
            <a:r>
              <a:rPr lang="kk-KZ" sz="4000" b="1" dirty="0" smtClean="0"/>
              <a:t>4 – </a:t>
            </a:r>
            <a:r>
              <a:rPr lang="kk-KZ" sz="4000" b="1" dirty="0"/>
              <a:t>Квазимемлекеттік сектор</a:t>
            </a:r>
            <a:endParaRPr lang="ru-RU" sz="40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72236" y="6488668"/>
            <a:ext cx="1115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</a:t>
            </a:r>
            <a:r>
              <a:rPr lang="en-US" dirty="0" smtClean="0">
                <a:hlinkClick r:id="rId2" action="ppaction://hlinkfile"/>
              </a:rPr>
              <a:t>pravosite.kz/articles/post/1566-subekti-kvazigosudarstvennogo-sektora-ponyatie-normativnoe-regul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4309" y="1267009"/>
            <a:ext cx="1153806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Квазимемлекеттік</a:t>
            </a:r>
            <a:r>
              <a:rPr lang="ru-RU" b="1" dirty="0"/>
              <a:t> сектор </a:t>
            </a:r>
            <a:r>
              <a:rPr lang="ru-RU" b="1" dirty="0" err="1"/>
              <a:t>субъектілері</a:t>
            </a:r>
            <a:r>
              <a:rPr lang="ru-RU" dirty="0"/>
              <a:t> –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мемлекет</a:t>
            </a:r>
            <a:r>
              <a:rPr lang="ru-RU" dirty="0"/>
              <a:t> </a:t>
            </a:r>
            <a:r>
              <a:rPr lang="ru-RU" dirty="0" err="1"/>
              <a:t>құрылтайшысы</a:t>
            </a:r>
            <a:r>
              <a:rPr lang="ru-RU" dirty="0"/>
              <a:t>, </a:t>
            </a:r>
            <a:r>
              <a:rPr lang="ru-RU" dirty="0" err="1"/>
              <a:t>қатысушысы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акционері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табылатын</a:t>
            </a:r>
            <a:r>
              <a:rPr lang="ru-RU" dirty="0"/>
              <a:t> </a:t>
            </a:r>
            <a:r>
              <a:rPr lang="ru-RU" dirty="0" err="1"/>
              <a:t>ұйымдар</a:t>
            </a:r>
            <a:r>
              <a:rPr lang="ru-RU" dirty="0"/>
              <a:t>:</a:t>
            </a:r>
          </a:p>
          <a:p>
            <a:r>
              <a:rPr lang="ru-RU" dirty="0"/>
              <a:t>✅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кәсіпорындар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>✅ </a:t>
            </a:r>
            <a:r>
              <a:rPr lang="ru-RU" dirty="0" err="1"/>
              <a:t>жауапкершілігі</a:t>
            </a:r>
            <a:r>
              <a:rPr lang="ru-RU" dirty="0"/>
              <a:t> </a:t>
            </a:r>
            <a:r>
              <a:rPr lang="ru-RU" dirty="0" err="1"/>
              <a:t>шектеулі</a:t>
            </a:r>
            <a:r>
              <a:rPr lang="ru-RU" dirty="0"/>
              <a:t> </a:t>
            </a:r>
            <a:r>
              <a:rPr lang="ru-RU" dirty="0" err="1"/>
              <a:t>серіктестіктер</a:t>
            </a:r>
            <a:r>
              <a:rPr lang="ru-RU" dirty="0"/>
              <a:t> (ЖШС);</a:t>
            </a:r>
            <a:br>
              <a:rPr lang="ru-RU" dirty="0"/>
            </a:br>
            <a:r>
              <a:rPr lang="ru-RU" dirty="0"/>
              <a:t>✅ </a:t>
            </a:r>
            <a:r>
              <a:rPr lang="ru-RU" dirty="0" err="1"/>
              <a:t>акционерлік</a:t>
            </a:r>
            <a:r>
              <a:rPr lang="ru-RU" dirty="0"/>
              <a:t> </a:t>
            </a:r>
            <a:r>
              <a:rPr lang="ru-RU" dirty="0" err="1"/>
              <a:t>қоғамдар</a:t>
            </a:r>
            <a:r>
              <a:rPr lang="ru-RU" dirty="0"/>
              <a:t> (АҚ),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басқарушы</a:t>
            </a:r>
            <a:r>
              <a:rPr lang="ru-RU" dirty="0"/>
              <a:t> </a:t>
            </a:r>
            <a:r>
              <a:rPr lang="ru-RU" dirty="0" err="1"/>
              <a:t>холдингтер</a:t>
            </a:r>
            <a:r>
              <a:rPr lang="ru-RU" dirty="0"/>
              <a:t>,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холдингтер</a:t>
            </a:r>
            <a:r>
              <a:rPr lang="ru-RU" dirty="0"/>
              <a:t>,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компаниялар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>✅ </a:t>
            </a:r>
            <a:r>
              <a:rPr lang="ru-RU" dirty="0" err="1"/>
              <a:t>сенімгерлік</a:t>
            </a:r>
            <a:r>
              <a:rPr lang="ru-RU" dirty="0"/>
              <a:t>, </a:t>
            </a:r>
            <a:r>
              <a:rPr lang="ru-RU" dirty="0" err="1"/>
              <a:t>тәуелді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өзге</a:t>
            </a:r>
            <a:r>
              <a:rPr lang="ru-RU" dirty="0"/>
              <a:t> де </a:t>
            </a:r>
            <a:r>
              <a:rPr lang="ru-RU" dirty="0" err="1"/>
              <a:t>заңды</a:t>
            </a:r>
            <a:r>
              <a:rPr lang="ru-RU" dirty="0"/>
              <a:t> </a:t>
            </a:r>
            <a:r>
              <a:rPr lang="ru-RU" dirty="0" err="1"/>
              <a:t>тұлғалар</a:t>
            </a:r>
            <a:r>
              <a:rPr lang="ru-RU" dirty="0"/>
              <a:t>, </a:t>
            </a:r>
            <a:r>
              <a:rPr lang="ru-RU" dirty="0" err="1"/>
              <a:t>жоғарыда</a:t>
            </a:r>
            <a:r>
              <a:rPr lang="ru-RU" dirty="0"/>
              <a:t> </a:t>
            </a:r>
            <a:r>
              <a:rPr lang="ru-RU" dirty="0" err="1"/>
              <a:t>аталған</a:t>
            </a:r>
            <a:r>
              <a:rPr lang="ru-RU" dirty="0"/>
              <a:t> </a:t>
            </a:r>
            <a:r>
              <a:rPr lang="ru-RU" dirty="0" err="1"/>
              <a:t>ұйымдармен</a:t>
            </a:r>
            <a:r>
              <a:rPr lang="ru-RU" dirty="0"/>
              <a:t> </a:t>
            </a:r>
            <a:r>
              <a:rPr lang="ru-RU" dirty="0" err="1"/>
              <a:t>аффилиирленген</a:t>
            </a:r>
            <a:r>
              <a:rPr lang="ru-RU" dirty="0"/>
              <a:t> </a:t>
            </a:r>
            <a:r>
              <a:rPr lang="ru-RU" dirty="0" err="1"/>
              <a:t>тұлғалар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(</a:t>
            </a:r>
            <a:r>
              <a:rPr lang="ru-RU" i="1" dirty="0"/>
              <a:t>ҚР Бюджет </a:t>
            </a:r>
            <a:r>
              <a:rPr lang="ru-RU" i="1" dirty="0" err="1"/>
              <a:t>кодексі</a:t>
            </a:r>
            <a:r>
              <a:rPr lang="ru-RU" i="1" dirty="0"/>
              <a:t>, 31-бап, 1-тармақ</a:t>
            </a:r>
            <a:r>
              <a:rPr lang="ru-RU" dirty="0"/>
              <a:t>)</a:t>
            </a:r>
          </a:p>
          <a:p>
            <a:r>
              <a:rPr lang="ru-RU" dirty="0" err="1"/>
              <a:t>Басқаша</a:t>
            </a:r>
            <a:r>
              <a:rPr lang="ru-RU" dirty="0"/>
              <a:t> </a:t>
            </a:r>
            <a:r>
              <a:rPr lang="ru-RU" dirty="0" err="1"/>
              <a:t>айтқанда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мемлекеттің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дәрежеде</a:t>
            </a:r>
            <a:r>
              <a:rPr lang="ru-RU" dirty="0"/>
              <a:t> </a:t>
            </a:r>
            <a:r>
              <a:rPr lang="ru-RU" dirty="0" err="1"/>
              <a:t>бақылайтын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кәсіпкерлік</a:t>
            </a:r>
            <a:r>
              <a:rPr lang="ru-RU" dirty="0"/>
              <a:t> </a:t>
            </a:r>
            <a:r>
              <a:rPr lang="ru-RU" dirty="0" err="1"/>
              <a:t>субъектілерінің</a:t>
            </a:r>
            <a:r>
              <a:rPr lang="ru-RU" dirty="0"/>
              <a:t> </a:t>
            </a:r>
            <a:r>
              <a:rPr lang="ru-RU" dirty="0" err="1"/>
              <a:t>жиынтығы</a:t>
            </a:r>
            <a:r>
              <a:rPr lang="ru-RU" dirty="0"/>
              <a:t>.</a:t>
            </a:r>
          </a:p>
          <a:p>
            <a:r>
              <a:rPr lang="ru-RU" dirty="0" err="1"/>
              <a:t>Квазимемлекеттік</a:t>
            </a:r>
            <a:r>
              <a:rPr lang="ru-RU" dirty="0"/>
              <a:t> сектор </a:t>
            </a:r>
            <a:r>
              <a:rPr lang="ru-RU" dirty="0" err="1"/>
              <a:t>ірі</a:t>
            </a:r>
            <a:r>
              <a:rPr lang="ru-RU" dirty="0"/>
              <a:t>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компаниялармен</a:t>
            </a:r>
            <a:r>
              <a:rPr lang="ru-RU" dirty="0"/>
              <a:t> </a:t>
            </a:r>
            <a:r>
              <a:rPr lang="ru-RU" dirty="0" err="1"/>
              <a:t>ұсынылған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дамыған</a:t>
            </a:r>
            <a:r>
              <a:rPr lang="ru-RU" dirty="0"/>
              <a:t> </a:t>
            </a:r>
            <a:r>
              <a:rPr lang="ru-RU" dirty="0" err="1"/>
              <a:t>еншілес</a:t>
            </a:r>
            <a:r>
              <a:rPr lang="ru-RU" dirty="0"/>
              <a:t> </a:t>
            </a:r>
            <a:r>
              <a:rPr lang="ru-RU" dirty="0" err="1"/>
              <a:t>компаниялар</a:t>
            </a:r>
            <a:r>
              <a:rPr lang="ru-RU" dirty="0"/>
              <a:t> </a:t>
            </a:r>
            <a:r>
              <a:rPr lang="ru-RU" dirty="0" err="1"/>
              <a:t>желісіне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, </a:t>
            </a:r>
            <a:r>
              <a:rPr lang="ru-RU" dirty="0" err="1"/>
              <a:t>мысалы</a:t>
            </a:r>
            <a:r>
              <a:rPr lang="ru-RU" dirty="0"/>
              <a:t>: АҚ «</a:t>
            </a:r>
            <a:r>
              <a:rPr lang="ru-RU" dirty="0" err="1"/>
              <a:t>ҚазМұнайГаз</a:t>
            </a:r>
            <a:r>
              <a:rPr lang="ru-RU" dirty="0"/>
              <a:t>»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компаниясы</a:t>
            </a:r>
            <a:r>
              <a:rPr lang="ru-RU" dirty="0"/>
              <a:t>, АҚ «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темір</a:t>
            </a:r>
            <a:r>
              <a:rPr lang="ru-RU" dirty="0"/>
              <a:t> </a:t>
            </a:r>
            <a:r>
              <a:rPr lang="ru-RU" dirty="0" err="1"/>
              <a:t>жолы</a:t>
            </a:r>
            <a:r>
              <a:rPr lang="ru-RU" dirty="0"/>
              <a:t>»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компаниясы</a:t>
            </a:r>
            <a:r>
              <a:rPr lang="ru-RU" dirty="0"/>
              <a:t>, АҚ «</a:t>
            </a:r>
            <a:r>
              <a:rPr lang="ru-RU" dirty="0" err="1"/>
              <a:t>Самұрық-Энерго</a:t>
            </a:r>
            <a:r>
              <a:rPr lang="ru-RU" dirty="0"/>
              <a:t>», АҚ «</a:t>
            </a:r>
            <a:r>
              <a:rPr lang="ru-RU" dirty="0" err="1"/>
              <a:t>Қазатомөнеркәсіп</a:t>
            </a:r>
            <a:r>
              <a:rPr lang="ru-RU" dirty="0"/>
              <a:t>»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экономика </a:t>
            </a:r>
            <a:r>
              <a:rPr lang="ru-RU" dirty="0" err="1"/>
              <a:t>салаларындағы</a:t>
            </a:r>
            <a:r>
              <a:rPr lang="ru-RU" dirty="0"/>
              <a:t> </a:t>
            </a:r>
            <a:r>
              <a:rPr lang="ru-RU" dirty="0" err="1"/>
              <a:t>өзге</a:t>
            </a:r>
            <a:r>
              <a:rPr lang="ru-RU" dirty="0"/>
              <a:t> де </a:t>
            </a:r>
            <a:r>
              <a:rPr lang="ru-RU" dirty="0" err="1"/>
              <a:t>нарық</a:t>
            </a:r>
            <a:r>
              <a:rPr lang="ru-RU" dirty="0"/>
              <a:t> </a:t>
            </a:r>
            <a:r>
              <a:rPr lang="ru-RU" dirty="0" err="1"/>
              <a:t>субъектілері</a:t>
            </a:r>
            <a:r>
              <a:rPr lang="ru-RU" dirty="0"/>
              <a:t>.</a:t>
            </a:r>
          </a:p>
          <a:p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ірі</a:t>
            </a:r>
            <a:r>
              <a:rPr lang="ru-RU" dirty="0"/>
              <a:t> </a:t>
            </a:r>
            <a:r>
              <a:rPr lang="ru-RU" dirty="0" err="1"/>
              <a:t>көпсалалы</a:t>
            </a:r>
            <a:r>
              <a:rPr lang="ru-RU" dirty="0"/>
              <a:t> </a:t>
            </a:r>
            <a:r>
              <a:rPr lang="ru-RU" dirty="0" err="1"/>
              <a:t>клиникалар</a:t>
            </a:r>
            <a:r>
              <a:rPr lang="ru-RU" dirty="0"/>
              <a:t> </a:t>
            </a:r>
            <a:r>
              <a:rPr lang="ru-RU" dirty="0" err="1"/>
              <a:t>шаруашылық</a:t>
            </a:r>
            <a:r>
              <a:rPr lang="ru-RU" dirty="0"/>
              <a:t> </a:t>
            </a:r>
            <a:r>
              <a:rPr lang="ru-RU" dirty="0" err="1"/>
              <a:t>жүргізу</a:t>
            </a:r>
            <a:r>
              <a:rPr lang="ru-RU" dirty="0"/>
              <a:t> </a:t>
            </a:r>
            <a:r>
              <a:rPr lang="ru-RU" dirty="0" err="1"/>
              <a:t>құқығындағы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r>
              <a:rPr lang="ru-RU" dirty="0"/>
              <a:t> </a:t>
            </a:r>
            <a:r>
              <a:rPr lang="ru-RU" dirty="0" err="1"/>
              <a:t>мәртебесіне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, ал </a:t>
            </a:r>
            <a:r>
              <a:rPr lang="ru-RU" dirty="0" err="1"/>
              <a:t>елдегі</a:t>
            </a:r>
            <a:r>
              <a:rPr lang="ru-RU" dirty="0"/>
              <a:t> </a:t>
            </a:r>
            <a:r>
              <a:rPr lang="ru-RU" dirty="0" err="1"/>
              <a:t>ірі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/>
              <a:t>орындарының</a:t>
            </a:r>
            <a:r>
              <a:rPr lang="ru-RU" dirty="0"/>
              <a:t> </a:t>
            </a:r>
            <a:r>
              <a:rPr lang="ru-RU" dirty="0" err="1"/>
              <a:t>бірқатары</a:t>
            </a:r>
            <a:r>
              <a:rPr lang="ru-RU" dirty="0"/>
              <a:t> 100%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қатысуы</a:t>
            </a:r>
            <a:r>
              <a:rPr lang="ru-RU" dirty="0"/>
              <a:t> бар </a:t>
            </a:r>
            <a:r>
              <a:rPr lang="ru-RU" dirty="0" err="1"/>
              <a:t>акционерлік</a:t>
            </a:r>
            <a:r>
              <a:rPr lang="ru-RU" dirty="0"/>
              <a:t> </a:t>
            </a:r>
            <a:r>
              <a:rPr lang="ru-RU" dirty="0" err="1"/>
              <a:t>қоғам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222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52548"/>
          </a:xfrm>
        </p:spPr>
        <p:txBody>
          <a:bodyPr>
            <a:noAutofit/>
          </a:bodyPr>
          <a:lstStyle/>
          <a:p>
            <a:r>
              <a:rPr lang="ru-RU" sz="2000" b="1" dirty="0" err="1" smtClean="0"/>
              <a:t>Мысалы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АҚ «ҰӘҚ </a:t>
            </a:r>
            <a:r>
              <a:rPr lang="ru-RU" sz="2000" b="1" dirty="0" err="1"/>
              <a:t>Самұрық-Қазына</a:t>
            </a:r>
            <a:r>
              <a:rPr lang="ru-RU" sz="2000" dirty="0"/>
              <a:t>» </a:t>
            </a:r>
            <a:r>
              <a:rPr lang="ru-RU" sz="2000" dirty="0" err="1"/>
              <a:t>еншілес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тәуелді</a:t>
            </a:r>
            <a:r>
              <a:rPr lang="ru-RU" sz="2000" dirty="0"/>
              <a:t> </a:t>
            </a:r>
            <a:r>
              <a:rPr lang="ru-RU" sz="2000" dirty="0" err="1"/>
              <a:t>компаниялары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ҰҰХ </a:t>
            </a:r>
            <a:r>
              <a:rPr lang="ru-RU" sz="2000" b="1" dirty="0" err="1"/>
              <a:t>Бәйтерек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еншілес</a:t>
            </a:r>
            <a:r>
              <a:rPr lang="ru-RU" sz="2000" dirty="0"/>
              <a:t> </a:t>
            </a:r>
            <a:r>
              <a:rPr lang="ru-RU" sz="2000" dirty="0" err="1"/>
              <a:t>компаниялары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АҚ «Холдинг </a:t>
            </a:r>
            <a:r>
              <a:rPr lang="ru-RU" sz="2000" b="1" dirty="0" err="1"/>
              <a:t>ҚазАгро</a:t>
            </a:r>
            <a:r>
              <a:rPr lang="ru-RU" sz="2000" dirty="0"/>
              <a:t>»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еншілес</a:t>
            </a:r>
            <a:r>
              <a:rPr lang="ru-RU" sz="2000" dirty="0"/>
              <a:t> </a:t>
            </a:r>
            <a:r>
              <a:rPr lang="ru-RU" sz="2000" dirty="0" err="1"/>
              <a:t>компаниялары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 err="1"/>
              <a:t>Мысалы</a:t>
            </a:r>
            <a:r>
              <a:rPr lang="ru-RU" sz="2000" dirty="0"/>
              <a:t>:</a:t>
            </a:r>
            <a:br>
              <a:rPr lang="ru-RU" sz="2000" dirty="0"/>
            </a:br>
            <a:r>
              <a:rPr lang="ru-RU" sz="2000" dirty="0"/>
              <a:t>АҚ «ҰӘҚ </a:t>
            </a:r>
            <a:r>
              <a:rPr lang="ru-RU" sz="2000" b="1" dirty="0" err="1"/>
              <a:t>Самұрық-Қазына</a:t>
            </a:r>
            <a:r>
              <a:rPr lang="ru-RU" sz="2000" dirty="0"/>
              <a:t>» ⇒</a:t>
            </a:r>
            <a:br>
              <a:rPr lang="ru-RU" sz="2000" dirty="0"/>
            </a:br>
            <a:r>
              <a:rPr lang="ru-RU" sz="2000" dirty="0"/>
              <a:t>АҚ «</a:t>
            </a:r>
            <a:r>
              <a:rPr lang="ru-RU" sz="2000" dirty="0" err="1"/>
              <a:t>Ұлттық</a:t>
            </a:r>
            <a:r>
              <a:rPr lang="ru-RU" sz="2000" dirty="0"/>
              <a:t> компания </a:t>
            </a:r>
            <a:r>
              <a:rPr lang="ru-RU" sz="2000" b="1" dirty="0" err="1"/>
              <a:t>ҚазМұнайГаз</a:t>
            </a:r>
            <a:r>
              <a:rPr lang="ru-RU" sz="2000" dirty="0"/>
              <a:t>» ⇒</a:t>
            </a:r>
            <a:br>
              <a:rPr lang="ru-RU" sz="2000" dirty="0"/>
            </a:br>
            <a:r>
              <a:rPr lang="ru-RU" sz="2000" dirty="0"/>
              <a:t>ЖШС «Футбол клубы </a:t>
            </a:r>
            <a:r>
              <a:rPr lang="ru-RU" sz="2000" b="1" dirty="0" err="1"/>
              <a:t>Қайрат</a:t>
            </a:r>
            <a:r>
              <a:rPr lang="ru-RU" sz="2000" dirty="0"/>
              <a:t>»</a:t>
            </a:r>
            <a:br>
              <a:rPr lang="ru-RU" sz="2000" dirty="0"/>
            </a:br>
            <a:r>
              <a:rPr lang="en-US" sz="2000" b="1" dirty="0"/>
              <a:t>Global Security System S.A</a:t>
            </a:r>
            <a:r>
              <a:rPr lang="en-US" sz="2000" dirty="0"/>
              <a:t> ...</a:t>
            </a:r>
            <a:br>
              <a:rPr lang="en-US" sz="2000" dirty="0"/>
            </a:br>
            <a:r>
              <a:rPr lang="ru-RU" sz="2000" dirty="0"/>
              <a:t>АҚ «</a:t>
            </a:r>
            <a:r>
              <a:rPr lang="ru-RU" sz="2000" dirty="0" err="1"/>
              <a:t>Ұлттық</a:t>
            </a:r>
            <a:r>
              <a:rPr lang="ru-RU" sz="2000" dirty="0"/>
              <a:t> компания </a:t>
            </a:r>
            <a:r>
              <a:rPr lang="ru-RU" sz="2000" b="1" dirty="0" err="1"/>
              <a:t>Қазақстан</a:t>
            </a:r>
            <a:r>
              <a:rPr lang="ru-RU" sz="2000" b="1" dirty="0"/>
              <a:t> </a:t>
            </a:r>
            <a:r>
              <a:rPr lang="ru-RU" sz="2000" b="1" dirty="0" err="1"/>
              <a:t>темір</a:t>
            </a:r>
            <a:r>
              <a:rPr lang="ru-RU" sz="2000" b="1" dirty="0"/>
              <a:t> </a:t>
            </a:r>
            <a:r>
              <a:rPr lang="ru-RU" sz="2000" b="1" dirty="0" err="1"/>
              <a:t>жолы</a:t>
            </a:r>
            <a:r>
              <a:rPr lang="ru-RU" sz="2000" dirty="0"/>
              <a:t>» ⇒</a:t>
            </a:r>
            <a:br>
              <a:rPr lang="ru-RU" sz="2000" dirty="0"/>
            </a:br>
            <a:r>
              <a:rPr lang="ru-RU" sz="2000" dirty="0"/>
              <a:t>АҚ «</a:t>
            </a:r>
            <a:r>
              <a:rPr lang="ru-RU" sz="2000" dirty="0" err="1"/>
              <a:t>Қазақстан</a:t>
            </a:r>
            <a:r>
              <a:rPr lang="ru-RU" sz="2000" dirty="0"/>
              <a:t> </a:t>
            </a:r>
            <a:r>
              <a:rPr lang="ru-RU" sz="2000" dirty="0" err="1"/>
              <a:t>көлік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коммуникация </a:t>
            </a:r>
            <a:r>
              <a:rPr lang="ru-RU" sz="2000" dirty="0" err="1"/>
              <a:t>академиясы</a:t>
            </a:r>
            <a:r>
              <a:rPr lang="ru-RU" sz="2000" dirty="0"/>
              <a:t>»</a:t>
            </a:r>
            <a:br>
              <a:rPr lang="ru-RU" sz="2000" dirty="0"/>
            </a:br>
            <a:r>
              <a:rPr lang="ru-RU" sz="2000" dirty="0"/>
              <a:t>ЖШС «</a:t>
            </a:r>
            <a:r>
              <a:rPr lang="ru-RU" sz="2000" dirty="0" err="1"/>
              <a:t>Жөндеу</a:t>
            </a:r>
            <a:r>
              <a:rPr lang="ru-RU" sz="2000" dirty="0"/>
              <a:t> </a:t>
            </a:r>
            <a:r>
              <a:rPr lang="ru-RU" sz="2000" dirty="0" err="1"/>
              <a:t>корпорациясы</a:t>
            </a:r>
            <a:r>
              <a:rPr lang="ru-RU" sz="2000" dirty="0"/>
              <a:t> </a:t>
            </a:r>
            <a:r>
              <a:rPr lang="ru-RU" sz="2000" b="1" dirty="0" err="1"/>
              <a:t>Қамқор</a:t>
            </a:r>
            <a:r>
              <a:rPr lang="ru-RU" sz="2000" dirty="0"/>
              <a:t>»</a:t>
            </a:r>
            <a:br>
              <a:rPr lang="ru-RU" sz="2000" dirty="0"/>
            </a:br>
            <a:r>
              <a:rPr lang="ru-RU" sz="2000" dirty="0"/>
              <a:t>АҚ «</a:t>
            </a:r>
            <a:r>
              <a:rPr lang="ru-RU" sz="2000" b="1" dirty="0" err="1"/>
              <a:t>Қазақтелеком</a:t>
            </a:r>
            <a:r>
              <a:rPr lang="ru-RU" sz="2000" dirty="0"/>
              <a:t>»</a:t>
            </a:r>
            <a:br>
              <a:rPr lang="ru-RU" sz="2000" dirty="0"/>
            </a:br>
            <a:r>
              <a:rPr lang="ru-RU" sz="2000" dirty="0"/>
              <a:t>ЖШС «</a:t>
            </a:r>
            <a:r>
              <a:rPr lang="en-US" sz="2000" b="1" dirty="0"/>
              <a:t>Digital TV</a:t>
            </a:r>
            <a:r>
              <a:rPr lang="en-US" sz="2000" dirty="0"/>
              <a:t>» ...</a:t>
            </a:r>
            <a:br>
              <a:rPr lang="en-US" sz="2000" dirty="0"/>
            </a:br>
            <a:r>
              <a:rPr lang="ru-RU" sz="2000" dirty="0"/>
              <a:t>АҚ «</a:t>
            </a:r>
            <a:r>
              <a:rPr lang="ru-RU" sz="2000" b="1" dirty="0" err="1"/>
              <a:t>ҚазАгро</a:t>
            </a:r>
            <a:r>
              <a:rPr lang="ru-RU" sz="2000" dirty="0"/>
              <a:t>» ⇒</a:t>
            </a:r>
            <a:br>
              <a:rPr lang="ru-RU" sz="2000" dirty="0"/>
            </a:br>
            <a:r>
              <a:rPr lang="ru-RU" sz="2000" dirty="0"/>
              <a:t>АҚ «</a:t>
            </a:r>
            <a:r>
              <a:rPr lang="ru-RU" sz="2000" dirty="0" err="1"/>
              <a:t>Ауыл</a:t>
            </a:r>
            <a:r>
              <a:rPr lang="ru-RU" sz="2000" dirty="0"/>
              <a:t> </a:t>
            </a:r>
            <a:r>
              <a:rPr lang="ru-RU" sz="2000" dirty="0" err="1"/>
              <a:t>шаруашылығын</a:t>
            </a:r>
            <a:r>
              <a:rPr lang="ru-RU" sz="2000" dirty="0"/>
              <a:t> </a:t>
            </a:r>
            <a:r>
              <a:rPr lang="ru-RU" sz="2000" dirty="0" err="1"/>
              <a:t>қаржылай</a:t>
            </a:r>
            <a:r>
              <a:rPr lang="ru-RU" sz="2000" dirty="0"/>
              <a:t> </a:t>
            </a:r>
            <a:r>
              <a:rPr lang="ru-RU" sz="2000" dirty="0" err="1"/>
              <a:t>қолдау</a:t>
            </a:r>
            <a:r>
              <a:rPr lang="ru-RU" sz="2000" dirty="0"/>
              <a:t> </a:t>
            </a:r>
            <a:r>
              <a:rPr lang="ru-RU" sz="2000" dirty="0" err="1"/>
              <a:t>қоры</a:t>
            </a:r>
            <a:r>
              <a:rPr lang="ru-RU" sz="2000" dirty="0"/>
              <a:t>»</a:t>
            </a:r>
            <a:br>
              <a:rPr lang="ru-RU" sz="2000" dirty="0"/>
            </a:br>
            <a:r>
              <a:rPr lang="ru-RU" sz="2000" dirty="0"/>
              <a:t>АҚ «</a:t>
            </a:r>
            <a:r>
              <a:rPr lang="ru-RU" sz="2000" dirty="0" err="1"/>
              <a:t>Аграрлық</a:t>
            </a:r>
            <a:r>
              <a:rPr lang="ru-RU" sz="2000" dirty="0"/>
              <a:t> </a:t>
            </a:r>
            <a:r>
              <a:rPr lang="ru-RU" sz="2000" dirty="0" err="1"/>
              <a:t>несие</a:t>
            </a:r>
            <a:r>
              <a:rPr lang="ru-RU" sz="2000" dirty="0"/>
              <a:t> </a:t>
            </a:r>
            <a:r>
              <a:rPr lang="ru-RU" sz="2000" dirty="0" err="1"/>
              <a:t>корпорациясы</a:t>
            </a:r>
            <a:r>
              <a:rPr lang="ru-RU" sz="2000" dirty="0"/>
              <a:t>»</a:t>
            </a:r>
            <a:br>
              <a:rPr lang="ru-RU" sz="2000" dirty="0"/>
            </a:br>
            <a:r>
              <a:rPr lang="ru-RU" sz="2000" dirty="0"/>
              <a:t>АҚ «</a:t>
            </a:r>
            <a:r>
              <a:rPr lang="ru-RU" sz="2000" b="1" dirty="0" err="1"/>
              <a:t>ҚазАгроФинанс</a:t>
            </a:r>
            <a:r>
              <a:rPr lang="ru-RU" sz="2000" dirty="0"/>
              <a:t>»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9723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8520" y="172085"/>
            <a:ext cx="10515600" cy="711835"/>
          </a:xfrm>
        </p:spPr>
        <p:txBody>
          <a:bodyPr>
            <a:normAutofit/>
          </a:bodyPr>
          <a:lstStyle/>
          <a:p>
            <a:pPr algn="ctr"/>
            <a:r>
              <a:rPr lang="kk-KZ" sz="4000" b="1" dirty="0" smtClean="0"/>
              <a:t>5 – </a:t>
            </a:r>
            <a:r>
              <a:rPr lang="kk-KZ" sz="4000" b="1" dirty="0"/>
              <a:t>Мемлекеттік кәсіпорындардың түрлері</a:t>
            </a:r>
            <a:endParaRPr lang="ru-RU" sz="4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85" y="1016932"/>
            <a:ext cx="11469068" cy="58500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87389" y="1163782"/>
            <a:ext cx="207818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кәсіпорындардың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276455" y="2840181"/>
            <a:ext cx="232941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err="1"/>
              <a:t>Шаруашылық</a:t>
            </a:r>
            <a:r>
              <a:rPr lang="ru-RU" dirty="0"/>
              <a:t> </a:t>
            </a:r>
            <a:r>
              <a:rPr lang="ru-RU" dirty="0" err="1"/>
              <a:t>жүргізу</a:t>
            </a:r>
            <a:r>
              <a:rPr lang="ru-RU" dirty="0"/>
              <a:t> </a:t>
            </a:r>
            <a:r>
              <a:rPr lang="ru-RU" dirty="0" err="1"/>
              <a:t>құқығындағы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390322" y="2840181"/>
            <a:ext cx="261727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err="1" smtClean="0"/>
              <a:t>Жедел</a:t>
            </a:r>
            <a:r>
              <a:rPr lang="ru-RU" dirty="0" smtClean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құқығындағы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r>
              <a:rPr lang="ru-RU" dirty="0"/>
              <a:t> (</a:t>
            </a:r>
            <a:r>
              <a:rPr lang="ru-RU" dirty="0" err="1"/>
              <a:t>қазыналық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r>
              <a:rPr lang="ru-RU" dirty="0"/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9701" y="4972101"/>
            <a:ext cx="2198717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err="1"/>
              <a:t>Республикалық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r>
              <a:rPr lang="ru-RU" dirty="0"/>
              <a:t> (</a:t>
            </a:r>
            <a:r>
              <a:rPr lang="ru-RU" dirty="0" err="1"/>
              <a:t>шаруашылық</a:t>
            </a:r>
            <a:r>
              <a:rPr lang="ru-RU" dirty="0"/>
              <a:t> </a:t>
            </a:r>
            <a:r>
              <a:rPr lang="ru-RU" dirty="0" err="1"/>
              <a:t>жүргізу</a:t>
            </a:r>
            <a:r>
              <a:rPr lang="ru-RU" dirty="0"/>
              <a:t> </a:t>
            </a:r>
            <a:r>
              <a:rPr lang="ru-RU" dirty="0" err="1"/>
              <a:t>құқығында</a:t>
            </a:r>
            <a:r>
              <a:rPr lang="ru-RU" dirty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7435" y="4972101"/>
            <a:ext cx="2198717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err="1"/>
              <a:t>Коммуналдық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r>
              <a:rPr lang="ru-RU" dirty="0"/>
              <a:t> (</a:t>
            </a:r>
            <a:r>
              <a:rPr lang="ru-RU" dirty="0" err="1"/>
              <a:t>шаруашылық</a:t>
            </a:r>
            <a:r>
              <a:rPr lang="ru-RU" dirty="0"/>
              <a:t> </a:t>
            </a:r>
            <a:r>
              <a:rPr lang="ru-RU" dirty="0" err="1"/>
              <a:t>жүргізу</a:t>
            </a:r>
            <a:r>
              <a:rPr lang="ru-RU" dirty="0"/>
              <a:t> </a:t>
            </a:r>
            <a:r>
              <a:rPr lang="ru-RU" dirty="0" err="1"/>
              <a:t>құқығында</a:t>
            </a:r>
            <a:r>
              <a:rPr lang="ru-RU"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2312" y="5249100"/>
            <a:ext cx="198443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err="1"/>
              <a:t>Республикалық</a:t>
            </a:r>
            <a:r>
              <a:rPr lang="ru-RU" dirty="0"/>
              <a:t> </a:t>
            </a:r>
            <a:r>
              <a:rPr lang="ru-RU" dirty="0" err="1"/>
              <a:t>қазыналық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898416" y="5249100"/>
            <a:ext cx="206909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err="1"/>
              <a:t>Коммуналдық</a:t>
            </a:r>
            <a:r>
              <a:rPr lang="ru-RU" dirty="0"/>
              <a:t> </a:t>
            </a:r>
            <a:r>
              <a:rPr lang="ru-RU" dirty="0" err="1"/>
              <a:t>қазыналық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476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933" y="335846"/>
            <a:ext cx="1170093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Мемлекеттік</a:t>
            </a:r>
            <a:r>
              <a:rPr lang="ru-RU" sz="2800" b="1" dirty="0"/>
              <a:t> </a:t>
            </a:r>
            <a:r>
              <a:rPr lang="ru-RU" sz="2800" b="1" dirty="0" err="1"/>
              <a:t>кәсіпорынды</a:t>
            </a:r>
            <a:r>
              <a:rPr lang="ru-RU" sz="2800" b="1" dirty="0"/>
              <a:t> </a:t>
            </a:r>
            <a:r>
              <a:rPr lang="ru-RU" sz="2800" b="1" dirty="0" err="1" smtClean="0"/>
              <a:t>басқару</a:t>
            </a:r>
            <a:endParaRPr lang="ru-RU" sz="2800" b="1" dirty="0" smtClean="0"/>
          </a:p>
          <a:p>
            <a:endParaRPr lang="ru-RU" sz="2000" b="1" dirty="0"/>
          </a:p>
          <a:p>
            <a:r>
              <a:rPr lang="ru-RU" b="1" dirty="0" err="1"/>
              <a:t>Мемлекеттік</a:t>
            </a:r>
            <a:r>
              <a:rPr lang="ru-RU" b="1" dirty="0"/>
              <a:t> </a:t>
            </a:r>
            <a:r>
              <a:rPr lang="ru-RU" b="1" dirty="0" err="1"/>
              <a:t>меншік</a:t>
            </a:r>
            <a:r>
              <a:rPr lang="ru-RU" b="1" dirty="0"/>
              <a:t> </a:t>
            </a:r>
            <a:r>
              <a:rPr lang="ru-RU" b="1" dirty="0" err="1"/>
              <a:t>құқығы</a:t>
            </a:r>
            <a:r>
              <a:rPr lang="ru-RU" b="1" dirty="0"/>
              <a:t> </a:t>
            </a:r>
            <a:r>
              <a:rPr lang="ru-RU" b="1" dirty="0" err="1"/>
              <a:t>субъектісінің</a:t>
            </a:r>
            <a:r>
              <a:rPr lang="ru-RU" b="1" dirty="0"/>
              <a:t> </a:t>
            </a:r>
            <a:r>
              <a:rPr lang="ru-RU" b="1" dirty="0" err="1"/>
              <a:t>құқықтары</a:t>
            </a:r>
            <a:r>
              <a:rPr lang="ru-RU" b="1" dirty="0"/>
              <a:t> (</a:t>
            </a:r>
            <a:r>
              <a:rPr lang="ru-RU" b="1" dirty="0" err="1"/>
              <a:t>меншік</a:t>
            </a:r>
            <a:r>
              <a:rPr lang="ru-RU" b="1" dirty="0"/>
              <a:t> </a:t>
            </a:r>
            <a:r>
              <a:rPr lang="ru-RU" b="1" dirty="0" err="1"/>
              <a:t>иесінің</a:t>
            </a:r>
            <a:r>
              <a:rPr lang="ru-RU" b="1" dirty="0"/>
              <a:t> </a:t>
            </a:r>
            <a:r>
              <a:rPr lang="ru-RU" b="1" dirty="0" err="1"/>
              <a:t>құқықтары</a:t>
            </a:r>
            <a:r>
              <a:rPr lang="ru-RU" b="1" dirty="0"/>
              <a:t>)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органдар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:</a:t>
            </a:r>
          </a:p>
          <a:p>
            <a:r>
              <a:rPr lang="ru-RU" dirty="0"/>
              <a:t>✅ </a:t>
            </a:r>
            <a:r>
              <a:rPr lang="ru-RU" b="1" dirty="0" err="1"/>
              <a:t>Республикалық</a:t>
            </a:r>
            <a:r>
              <a:rPr lang="ru-RU" b="1" dirty="0"/>
              <a:t> </a:t>
            </a:r>
            <a:r>
              <a:rPr lang="ru-RU" b="1" dirty="0" err="1"/>
              <a:t>мемлекеттік</a:t>
            </a:r>
            <a:r>
              <a:rPr lang="ru-RU" b="1" dirty="0"/>
              <a:t> </a:t>
            </a:r>
            <a:r>
              <a:rPr lang="ru-RU" b="1" dirty="0" err="1"/>
              <a:t>кәсіпорындар</a:t>
            </a:r>
            <a:r>
              <a:rPr lang="ru-RU" b="1" dirty="0"/>
              <a:t> (РМК) </a:t>
            </a:r>
            <a:r>
              <a:rPr lang="ru-RU" b="1" dirty="0" err="1"/>
              <a:t>бойынша</a:t>
            </a:r>
            <a:r>
              <a:rPr lang="ru-RU" dirty="0"/>
              <a:t> – </a:t>
            </a:r>
            <a:r>
              <a:rPr lang="ru-RU" dirty="0" err="1"/>
              <a:t>уәкілетті</a:t>
            </a:r>
            <a:r>
              <a:rPr lang="ru-RU" dirty="0"/>
              <a:t> орган (ҚР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мүлік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жекешелендіру</a:t>
            </a:r>
            <a:r>
              <a:rPr lang="ru-RU" dirty="0"/>
              <a:t> </a:t>
            </a:r>
            <a:r>
              <a:rPr lang="ru-RU" dirty="0" err="1"/>
              <a:t>комитеті</a:t>
            </a:r>
            <a:r>
              <a:rPr lang="ru-RU" dirty="0"/>
              <a:t>, ҚР </a:t>
            </a:r>
            <a:r>
              <a:rPr lang="ru-RU" dirty="0" err="1"/>
              <a:t>Ұлттық</a:t>
            </a:r>
            <a:r>
              <a:rPr lang="ru-RU" dirty="0"/>
              <a:t> </a:t>
            </a:r>
            <a:r>
              <a:rPr lang="ru-RU" dirty="0" err="1"/>
              <a:t>банкі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Үкімет</a:t>
            </a:r>
            <a:r>
              <a:rPr lang="ru-RU" dirty="0"/>
              <a:t> </a:t>
            </a:r>
            <a:r>
              <a:rPr lang="ru-RU" dirty="0" err="1"/>
              <a:t>шешімі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да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органдар</a:t>
            </a:r>
            <a:r>
              <a:rPr lang="ru-RU" dirty="0"/>
              <a:t>).</a:t>
            </a:r>
          </a:p>
          <a:p>
            <a:r>
              <a:rPr lang="ru-RU" dirty="0"/>
              <a:t>✅ </a:t>
            </a:r>
            <a:r>
              <a:rPr lang="ru-RU" b="1" dirty="0" err="1"/>
              <a:t>Коммуналдық</a:t>
            </a:r>
            <a:r>
              <a:rPr lang="ru-RU" b="1" dirty="0"/>
              <a:t> </a:t>
            </a:r>
            <a:r>
              <a:rPr lang="ru-RU" b="1" dirty="0" err="1"/>
              <a:t>мемлекеттік</a:t>
            </a:r>
            <a:r>
              <a:rPr lang="ru-RU" b="1" dirty="0"/>
              <a:t> </a:t>
            </a:r>
            <a:r>
              <a:rPr lang="ru-RU" b="1" dirty="0" err="1"/>
              <a:t>кәсіпорындар</a:t>
            </a:r>
            <a:r>
              <a:rPr lang="ru-RU" b="1" dirty="0"/>
              <a:t> (КМК) </a:t>
            </a:r>
            <a:r>
              <a:rPr lang="ru-RU" b="1" dirty="0" err="1"/>
              <a:t>бойынша</a:t>
            </a:r>
            <a:r>
              <a:rPr lang="ru-RU" dirty="0"/>
              <a:t> – </a:t>
            </a:r>
            <a:r>
              <a:rPr lang="ru-RU" dirty="0" err="1"/>
              <a:t>облыстардың</a:t>
            </a:r>
            <a:r>
              <a:rPr lang="ru-RU" dirty="0"/>
              <a:t>, </a:t>
            </a:r>
            <a:r>
              <a:rPr lang="ru-RU" dirty="0" err="1"/>
              <a:t>республикалық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бар </a:t>
            </a:r>
            <a:r>
              <a:rPr lang="ru-RU" dirty="0" err="1"/>
              <a:t>қалалардың</a:t>
            </a:r>
            <a:r>
              <a:rPr lang="ru-RU" dirty="0"/>
              <a:t>, </a:t>
            </a:r>
            <a:r>
              <a:rPr lang="ru-RU" dirty="0" err="1"/>
              <a:t>астананың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органдары</a:t>
            </a:r>
            <a:r>
              <a:rPr lang="ru-RU" dirty="0"/>
              <a:t>, </a:t>
            </a:r>
            <a:r>
              <a:rPr lang="ru-RU" dirty="0" err="1"/>
              <a:t>аудандардың</a:t>
            </a:r>
            <a:r>
              <a:rPr lang="ru-RU" dirty="0"/>
              <a:t>, </a:t>
            </a:r>
            <a:r>
              <a:rPr lang="ru-RU" dirty="0" err="1"/>
              <a:t>облыстық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бар </a:t>
            </a:r>
            <a:r>
              <a:rPr lang="ru-RU" dirty="0" err="1"/>
              <a:t>қалалардың</a:t>
            </a:r>
            <a:r>
              <a:rPr lang="ru-RU" dirty="0"/>
              <a:t> </a:t>
            </a:r>
            <a:r>
              <a:rPr lang="ru-RU" dirty="0" err="1"/>
              <a:t>әкімдіктері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аудандық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бар </a:t>
            </a:r>
            <a:r>
              <a:rPr lang="ru-RU" dirty="0" err="1"/>
              <a:t>қала</a:t>
            </a:r>
            <a:r>
              <a:rPr lang="ru-RU" dirty="0"/>
              <a:t>, </a:t>
            </a:r>
            <a:r>
              <a:rPr lang="ru-RU" dirty="0" err="1"/>
              <a:t>кент</a:t>
            </a:r>
            <a:r>
              <a:rPr lang="ru-RU" dirty="0"/>
              <a:t>, </a:t>
            </a:r>
            <a:r>
              <a:rPr lang="ru-RU" dirty="0" err="1"/>
              <a:t>ауыл</a:t>
            </a:r>
            <a:r>
              <a:rPr lang="ru-RU" dirty="0"/>
              <a:t>, </a:t>
            </a:r>
            <a:r>
              <a:rPr lang="ru-RU" dirty="0" err="1"/>
              <a:t>ауылдық</a:t>
            </a:r>
            <a:r>
              <a:rPr lang="ru-RU" dirty="0"/>
              <a:t> округ </a:t>
            </a:r>
            <a:r>
              <a:rPr lang="ru-RU" dirty="0" err="1"/>
              <a:t>әкімінің</a:t>
            </a:r>
            <a:r>
              <a:rPr lang="ru-RU" dirty="0"/>
              <a:t> </a:t>
            </a:r>
            <a:r>
              <a:rPr lang="ru-RU" dirty="0" err="1"/>
              <a:t>аппараттары</a:t>
            </a:r>
            <a:r>
              <a:rPr lang="ru-RU" dirty="0"/>
              <a:t>.</a:t>
            </a:r>
          </a:p>
          <a:p>
            <a:r>
              <a:rPr lang="ru-RU" b="1" dirty="0" err="1"/>
              <a:t>Кәсіпорынды</a:t>
            </a:r>
            <a:r>
              <a:rPr lang="ru-RU" b="1" dirty="0"/>
              <a:t> </a:t>
            </a:r>
            <a:r>
              <a:rPr lang="ru-RU" b="1" dirty="0" err="1"/>
              <a:t>басқаруды</a:t>
            </a:r>
            <a:r>
              <a:rPr lang="ru-RU" b="1" dirty="0"/>
              <a:t> </a:t>
            </a:r>
            <a:r>
              <a:rPr lang="ru-RU" b="1" dirty="0" err="1"/>
              <a:t>жүзеге</a:t>
            </a:r>
            <a:r>
              <a:rPr lang="ru-RU" b="1" dirty="0"/>
              <a:t> </a:t>
            </a:r>
            <a:r>
              <a:rPr lang="ru-RU" b="1" dirty="0" err="1"/>
              <a:t>асыратын</a:t>
            </a:r>
            <a:r>
              <a:rPr lang="ru-RU" b="1" dirty="0"/>
              <a:t> орган:</a:t>
            </a:r>
          </a:p>
          <a:p>
            <a:r>
              <a:rPr lang="ru-RU" dirty="0"/>
              <a:t>✅ </a:t>
            </a:r>
            <a:r>
              <a:rPr lang="ru-RU" b="1" dirty="0"/>
              <a:t>РМК </a:t>
            </a:r>
            <a:r>
              <a:rPr lang="ru-RU" b="1" dirty="0" err="1"/>
              <a:t>бойынша</a:t>
            </a:r>
            <a:r>
              <a:rPr lang="ru-RU" dirty="0"/>
              <a:t> – </a:t>
            </a:r>
            <a:r>
              <a:rPr lang="ru-RU" dirty="0" err="1"/>
              <a:t>салалық</a:t>
            </a:r>
            <a:r>
              <a:rPr lang="ru-RU" dirty="0"/>
              <a:t> </a:t>
            </a:r>
            <a:r>
              <a:rPr lang="ru-RU" dirty="0" err="1"/>
              <a:t>уәкілетті</a:t>
            </a:r>
            <a:r>
              <a:rPr lang="ru-RU" dirty="0"/>
              <a:t> орган (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денсаулық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ұйымдары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Денсаулық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министрлігі</a:t>
            </a:r>
            <a:r>
              <a:rPr lang="ru-RU" dirty="0"/>
              <a:t>,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ұйымдары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ғылым</a:t>
            </a:r>
            <a:r>
              <a:rPr lang="ru-RU" dirty="0"/>
              <a:t> </a:t>
            </a:r>
            <a:r>
              <a:rPr lang="ru-RU" dirty="0" err="1"/>
              <a:t>министрлігі</a:t>
            </a:r>
            <a:r>
              <a:rPr lang="ru-RU" dirty="0"/>
              <a:t>).</a:t>
            </a:r>
          </a:p>
          <a:p>
            <a:r>
              <a:rPr lang="ru-RU" dirty="0"/>
              <a:t>✅ </a:t>
            </a:r>
            <a:r>
              <a:rPr lang="ru-RU" b="1" dirty="0"/>
              <a:t>КМК </a:t>
            </a:r>
            <a:r>
              <a:rPr lang="ru-RU" b="1" dirty="0" err="1"/>
              <a:t>бойынша</a:t>
            </a:r>
            <a:r>
              <a:rPr lang="ru-RU" dirty="0"/>
              <a:t> – </a:t>
            </a:r>
            <a:r>
              <a:rPr lang="ru-RU" dirty="0" err="1"/>
              <a:t>аудандық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бар </a:t>
            </a:r>
            <a:r>
              <a:rPr lang="ru-RU" dirty="0" err="1"/>
              <a:t>қала</a:t>
            </a:r>
            <a:r>
              <a:rPr lang="ru-RU" dirty="0"/>
              <a:t>, </a:t>
            </a:r>
            <a:r>
              <a:rPr lang="ru-RU" dirty="0" err="1"/>
              <a:t>кент</a:t>
            </a:r>
            <a:r>
              <a:rPr lang="ru-RU" dirty="0"/>
              <a:t>, </a:t>
            </a:r>
            <a:r>
              <a:rPr lang="ru-RU" dirty="0" err="1"/>
              <a:t>ауыл</a:t>
            </a:r>
            <a:r>
              <a:rPr lang="ru-RU" dirty="0"/>
              <a:t>, </a:t>
            </a:r>
            <a:r>
              <a:rPr lang="ru-RU" dirty="0" err="1"/>
              <a:t>ауылдық</a:t>
            </a:r>
            <a:r>
              <a:rPr lang="ru-RU" dirty="0"/>
              <a:t> округ </a:t>
            </a:r>
            <a:r>
              <a:rPr lang="ru-RU" dirty="0" err="1"/>
              <a:t>әкімі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атқарушы</a:t>
            </a:r>
            <a:r>
              <a:rPr lang="ru-RU" dirty="0"/>
              <a:t> орган. (</a:t>
            </a:r>
            <a:r>
              <a:rPr lang="ru-RU" i="1" dirty="0" err="1"/>
              <a:t>Заңның</a:t>
            </a:r>
            <a:r>
              <a:rPr lang="ru-RU" i="1" dirty="0"/>
              <a:t> 122-бабы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r>
              <a:rPr lang="ru-RU" b="1" dirty="0" err="1"/>
              <a:t>Қосымша</a:t>
            </a:r>
            <a:r>
              <a:rPr lang="ru-RU" b="1" dirty="0"/>
              <a:t> </a:t>
            </a:r>
            <a:r>
              <a:rPr lang="ru-RU" b="1" dirty="0" err="1"/>
              <a:t>құрылуы</a:t>
            </a:r>
            <a:r>
              <a:rPr lang="ru-RU" b="1" dirty="0"/>
              <a:t> </a:t>
            </a:r>
            <a:r>
              <a:rPr lang="ru-RU" b="1" dirty="0" err="1"/>
              <a:t>мүмкін</a:t>
            </a:r>
            <a:r>
              <a:rPr lang="ru-RU" b="1" dirty="0"/>
              <a:t> </a:t>
            </a:r>
            <a:r>
              <a:rPr lang="ru-RU" b="1" dirty="0" err="1"/>
              <a:t>органдар</a:t>
            </a:r>
            <a:r>
              <a:rPr lang="ru-RU" b="1" dirty="0" smtClean="0"/>
              <a:t>:</a:t>
            </a:r>
          </a:p>
          <a:p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/>
              <a:t>беру, </a:t>
            </a:r>
            <a:r>
              <a:rPr lang="ru-RU" dirty="0" err="1"/>
              <a:t>денсаулық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салаларындағы</a:t>
            </a:r>
            <a:r>
              <a:rPr lang="ru-RU" dirty="0"/>
              <a:t> РМК </a:t>
            </a:r>
            <a:r>
              <a:rPr lang="ru-RU" dirty="0" err="1"/>
              <a:t>және</a:t>
            </a:r>
            <a:r>
              <a:rPr lang="ru-RU" dirty="0"/>
              <a:t> КМК </a:t>
            </a:r>
            <a:r>
              <a:rPr lang="ru-RU" dirty="0" err="1"/>
              <a:t>үшін</a:t>
            </a:r>
            <a:r>
              <a:rPr lang="ru-RU" dirty="0"/>
              <a:t> – </a:t>
            </a:r>
            <a:r>
              <a:rPr lang="ru-RU" b="1" dirty="0" err="1"/>
              <a:t>бақылау</a:t>
            </a:r>
            <a:r>
              <a:rPr lang="ru-RU" b="1" dirty="0"/>
              <a:t> </a:t>
            </a:r>
            <a:r>
              <a:rPr lang="ru-RU" b="1" dirty="0" err="1"/>
              <a:t>кеңесі</a:t>
            </a:r>
            <a:r>
              <a:rPr lang="ru-RU" dirty="0"/>
              <a:t> (</a:t>
            </a:r>
            <a:r>
              <a:rPr lang="ru-RU" i="1" dirty="0" err="1"/>
              <a:t>Заңның</a:t>
            </a:r>
            <a:r>
              <a:rPr lang="ru-RU" i="1" dirty="0"/>
              <a:t> 148-бабы</a:t>
            </a:r>
            <a:r>
              <a:rPr lang="ru-RU" dirty="0"/>
              <a:t>).</a:t>
            </a:r>
          </a:p>
          <a:p>
            <a:r>
              <a:rPr lang="ru-RU" dirty="0" err="1"/>
              <a:t>Денсаулық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саласындағы</a:t>
            </a:r>
            <a:r>
              <a:rPr lang="ru-RU" dirty="0"/>
              <a:t> РМК </a:t>
            </a:r>
            <a:r>
              <a:rPr lang="ru-RU" dirty="0" err="1"/>
              <a:t>және</a:t>
            </a:r>
            <a:r>
              <a:rPr lang="ru-RU" dirty="0"/>
              <a:t> КМК </a:t>
            </a:r>
            <a:r>
              <a:rPr lang="ru-RU" dirty="0" err="1"/>
              <a:t>үшін</a:t>
            </a:r>
            <a:r>
              <a:rPr lang="ru-RU" dirty="0"/>
              <a:t> – </a:t>
            </a:r>
            <a:r>
              <a:rPr lang="ru-RU" b="1" dirty="0" err="1"/>
              <a:t>атқарушы</a:t>
            </a:r>
            <a:r>
              <a:rPr lang="ru-RU" b="1" dirty="0"/>
              <a:t> орган</a:t>
            </a:r>
            <a:r>
              <a:rPr lang="ru-RU" dirty="0"/>
              <a:t> (</a:t>
            </a:r>
            <a:r>
              <a:rPr lang="ru-RU" dirty="0" err="1"/>
              <a:t>басқарма</a:t>
            </a:r>
            <a:r>
              <a:rPr lang="ru-RU" dirty="0"/>
              <a:t>, </a:t>
            </a:r>
            <a:r>
              <a:rPr lang="ru-RU" dirty="0" err="1"/>
              <a:t>әкімшілік</a:t>
            </a:r>
            <a:r>
              <a:rPr lang="ru-RU" dirty="0"/>
              <a:t>, дирекция)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b="1" dirty="0" err="1"/>
              <a:t>қоғамдық</a:t>
            </a:r>
            <a:r>
              <a:rPr lang="ru-RU" b="1" dirty="0"/>
              <a:t> </a:t>
            </a:r>
            <a:r>
              <a:rPr lang="ru-RU" b="1" dirty="0" err="1"/>
              <a:t>кеңес</a:t>
            </a:r>
            <a:r>
              <a:rPr lang="ru-RU" dirty="0"/>
              <a:t> (</a:t>
            </a:r>
            <a:r>
              <a:rPr lang="ru-RU" i="1" dirty="0" err="1"/>
              <a:t>Заңның</a:t>
            </a:r>
            <a:r>
              <a:rPr lang="ru-RU" i="1" dirty="0"/>
              <a:t> 150-бабы</a:t>
            </a:r>
            <a:r>
              <a:rPr lang="ru-RU" dirty="0"/>
              <a:t>).</a:t>
            </a:r>
          </a:p>
          <a:p>
            <a:r>
              <a:rPr lang="ru-RU" b="1" dirty="0" err="1"/>
              <a:t>Ұйымның</a:t>
            </a:r>
            <a:r>
              <a:rPr lang="ru-RU" b="1" dirty="0"/>
              <a:t> </a:t>
            </a:r>
            <a:r>
              <a:rPr lang="ru-RU" b="1" dirty="0" err="1"/>
              <a:t>басқа</a:t>
            </a:r>
            <a:r>
              <a:rPr lang="ru-RU" b="1" dirty="0"/>
              <a:t> </a:t>
            </a:r>
            <a:r>
              <a:rPr lang="ru-RU" b="1" dirty="0" err="1"/>
              <a:t>басқару</a:t>
            </a:r>
            <a:r>
              <a:rPr lang="ru-RU" b="1" dirty="0"/>
              <a:t> </a:t>
            </a:r>
            <a:r>
              <a:rPr lang="ru-RU" b="1" dirty="0" err="1"/>
              <a:t>органдары</a:t>
            </a:r>
            <a:r>
              <a:rPr lang="ru-RU" dirty="0"/>
              <a:t>: </a:t>
            </a:r>
            <a:r>
              <a:rPr lang="ru-RU" dirty="0" err="1"/>
              <a:t>қамқоршылық</a:t>
            </a:r>
            <a:r>
              <a:rPr lang="ru-RU" dirty="0"/>
              <a:t> </a:t>
            </a:r>
            <a:r>
              <a:rPr lang="ru-RU" dirty="0" err="1"/>
              <a:t>кеңес</a:t>
            </a:r>
            <a:r>
              <a:rPr lang="ru-RU" dirty="0"/>
              <a:t>, </a:t>
            </a:r>
            <a:r>
              <a:rPr lang="ru-RU" dirty="0" err="1"/>
              <a:t>педагогикалық</a:t>
            </a:r>
            <a:r>
              <a:rPr lang="ru-RU" dirty="0"/>
              <a:t> </a:t>
            </a:r>
            <a:r>
              <a:rPr lang="ru-RU" dirty="0" err="1"/>
              <a:t>кеңес</a:t>
            </a:r>
            <a:r>
              <a:rPr lang="ru-RU" dirty="0"/>
              <a:t>, </a:t>
            </a:r>
            <a:r>
              <a:rPr lang="ru-RU" dirty="0" err="1"/>
              <a:t>ғылыми-әдістемелік</a:t>
            </a:r>
            <a:r>
              <a:rPr lang="ru-RU" dirty="0"/>
              <a:t> </a:t>
            </a:r>
            <a:r>
              <a:rPr lang="ru-RU" dirty="0" err="1"/>
              <a:t>кеңес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да </a:t>
            </a:r>
            <a:r>
              <a:rPr lang="ru-RU" dirty="0" err="1"/>
              <a:t>формалар</a:t>
            </a:r>
            <a:r>
              <a:rPr lang="ru-RU" dirty="0"/>
              <a:t> (</a:t>
            </a:r>
            <a:r>
              <a:rPr lang="ru-RU" i="1" dirty="0" err="1"/>
              <a:t>Заңның</a:t>
            </a:r>
            <a:r>
              <a:rPr lang="ru-RU" i="1" dirty="0"/>
              <a:t> 44-бабы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713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8000" y="663645"/>
            <a:ext cx="112268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/>
              <a:t>Шаруашылық</a:t>
            </a:r>
            <a:r>
              <a:rPr lang="ru-RU" sz="3600" b="1" dirty="0"/>
              <a:t> </a:t>
            </a:r>
            <a:r>
              <a:rPr lang="ru-RU" sz="3600" b="1" dirty="0" err="1"/>
              <a:t>жүргізу</a:t>
            </a:r>
            <a:r>
              <a:rPr lang="ru-RU" sz="3600" b="1" dirty="0"/>
              <a:t> </a:t>
            </a:r>
            <a:r>
              <a:rPr lang="ru-RU" sz="3600" b="1" dirty="0" err="1"/>
              <a:t>құқығы</a:t>
            </a:r>
            <a:endParaRPr lang="ru-RU" sz="3600" b="1" dirty="0"/>
          </a:p>
          <a:p>
            <a:r>
              <a:rPr lang="ru-RU" sz="2000" dirty="0" err="1"/>
              <a:t>Бұл</a:t>
            </a:r>
            <a:r>
              <a:rPr lang="ru-RU" sz="2000" dirty="0"/>
              <a:t> – </a:t>
            </a:r>
            <a:r>
              <a:rPr lang="ru-RU" sz="2000" dirty="0" err="1"/>
              <a:t>мемлекеттік</a:t>
            </a:r>
            <a:r>
              <a:rPr lang="ru-RU" sz="2000" dirty="0"/>
              <a:t> </a:t>
            </a:r>
            <a:r>
              <a:rPr lang="ru-RU" sz="2000" dirty="0" err="1"/>
              <a:t>кәсіпорынның</a:t>
            </a:r>
            <a:r>
              <a:rPr lang="ru-RU" sz="2000" dirty="0"/>
              <a:t> </a:t>
            </a:r>
            <a:r>
              <a:rPr lang="ru-RU" sz="2000" dirty="0" err="1"/>
              <a:t>заттық</a:t>
            </a:r>
            <a:r>
              <a:rPr lang="ru-RU" sz="2000" dirty="0"/>
              <a:t> </a:t>
            </a:r>
            <a:r>
              <a:rPr lang="ru-RU" sz="2000" dirty="0" err="1"/>
              <a:t>құқығы</a:t>
            </a:r>
            <a:r>
              <a:rPr lang="ru-RU" sz="2000" dirty="0"/>
              <a:t>, </a:t>
            </a:r>
            <a:r>
              <a:rPr lang="ru-RU" sz="2000" dirty="0" err="1"/>
              <a:t>ол</a:t>
            </a:r>
            <a:r>
              <a:rPr lang="ru-RU" sz="2000" dirty="0"/>
              <a:t> </a:t>
            </a:r>
            <a:r>
              <a:rPr lang="ru-RU" sz="2000" dirty="0" err="1"/>
              <a:t>мемлекеттің</a:t>
            </a:r>
            <a:r>
              <a:rPr lang="ru-RU" sz="2000" dirty="0"/>
              <a:t> </a:t>
            </a:r>
            <a:r>
              <a:rPr lang="ru-RU" sz="2000" dirty="0" err="1"/>
              <a:t>меншік</a:t>
            </a:r>
            <a:r>
              <a:rPr lang="ru-RU" sz="2000" dirty="0"/>
              <a:t> </a:t>
            </a:r>
            <a:r>
              <a:rPr lang="ru-RU" sz="2000" dirty="0" err="1"/>
              <a:t>иесінен</a:t>
            </a:r>
            <a:r>
              <a:rPr lang="ru-RU" sz="2000" dirty="0"/>
              <a:t> </a:t>
            </a:r>
            <a:r>
              <a:rPr lang="ru-RU" sz="2000" dirty="0" err="1"/>
              <a:t>мүлікті</a:t>
            </a:r>
            <a:r>
              <a:rPr lang="ru-RU" sz="2000" dirty="0"/>
              <a:t> </a:t>
            </a:r>
            <a:r>
              <a:rPr lang="ru-RU" sz="2000" dirty="0" err="1"/>
              <a:t>алып</a:t>
            </a:r>
            <a:r>
              <a:rPr lang="ru-RU" sz="2000" dirty="0"/>
              <a:t>, оны </a:t>
            </a:r>
            <a:r>
              <a:rPr lang="ru-RU" sz="2000" dirty="0" err="1"/>
              <a:t>заңнамалық</a:t>
            </a:r>
            <a:r>
              <a:rPr lang="ru-RU" sz="2000" dirty="0"/>
              <a:t> </a:t>
            </a:r>
            <a:r>
              <a:rPr lang="ru-RU" sz="2000" dirty="0" err="1"/>
              <a:t>актілерде</a:t>
            </a:r>
            <a:r>
              <a:rPr lang="ru-RU" sz="2000" dirty="0"/>
              <a:t> </a:t>
            </a:r>
            <a:r>
              <a:rPr lang="ru-RU" sz="2000" dirty="0" err="1"/>
              <a:t>белгіленген</a:t>
            </a:r>
            <a:r>
              <a:rPr lang="ru-RU" sz="2000" dirty="0"/>
              <a:t> </a:t>
            </a:r>
            <a:r>
              <a:rPr lang="ru-RU" sz="2000" dirty="0" err="1"/>
              <a:t>шектерде</a:t>
            </a:r>
            <a:r>
              <a:rPr lang="ru-RU" sz="2000" dirty="0"/>
              <a:t> </a:t>
            </a:r>
            <a:r>
              <a:rPr lang="ru-RU" sz="2000" dirty="0" err="1"/>
              <a:t>иелену</a:t>
            </a:r>
            <a:r>
              <a:rPr lang="ru-RU" sz="2000" dirty="0"/>
              <a:t>, </a:t>
            </a:r>
            <a:r>
              <a:rPr lang="ru-RU" sz="2000" dirty="0" err="1"/>
              <a:t>пайдалану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оған</a:t>
            </a:r>
            <a:r>
              <a:rPr lang="ru-RU" sz="2000" dirty="0"/>
              <a:t> </a:t>
            </a:r>
            <a:r>
              <a:rPr lang="ru-RU" sz="2000" dirty="0" err="1"/>
              <a:t>билік</a:t>
            </a:r>
            <a:r>
              <a:rPr lang="ru-RU" sz="2000" dirty="0"/>
              <a:t> </a:t>
            </a:r>
            <a:r>
              <a:rPr lang="ru-RU" sz="2000" dirty="0" err="1"/>
              <a:t>ету</a:t>
            </a:r>
            <a:r>
              <a:rPr lang="ru-RU" sz="2000" dirty="0"/>
              <a:t> </a:t>
            </a:r>
            <a:r>
              <a:rPr lang="ru-RU" sz="2000" dirty="0" err="1"/>
              <a:t>құқықтарын</a:t>
            </a:r>
            <a:r>
              <a:rPr lang="ru-RU" sz="2000" dirty="0"/>
              <a:t> </a:t>
            </a:r>
            <a:r>
              <a:rPr lang="ru-RU" sz="2000" dirty="0" err="1"/>
              <a:t>жүзеге</a:t>
            </a:r>
            <a:r>
              <a:rPr lang="ru-RU" sz="2000" dirty="0"/>
              <a:t> </a:t>
            </a:r>
            <a:r>
              <a:rPr lang="ru-RU" sz="2000" dirty="0" err="1"/>
              <a:t>асырады</a:t>
            </a:r>
            <a:r>
              <a:rPr lang="ru-RU" sz="2000" dirty="0"/>
              <a:t>.</a:t>
            </a:r>
          </a:p>
          <a:p>
            <a:endParaRPr lang="ru-RU" b="1" dirty="0" smtClean="0"/>
          </a:p>
          <a:p>
            <a:r>
              <a:rPr lang="ru-RU" sz="3600" b="1" dirty="0" err="1" smtClean="0"/>
              <a:t>Оперативті</a:t>
            </a:r>
            <a:r>
              <a:rPr lang="ru-RU" sz="3600" b="1" dirty="0" smtClean="0"/>
              <a:t> </a:t>
            </a:r>
            <a:r>
              <a:rPr lang="ru-RU" sz="3600" b="1" dirty="0" err="1"/>
              <a:t>басқару</a:t>
            </a:r>
            <a:r>
              <a:rPr lang="ru-RU" sz="3600" b="1" dirty="0"/>
              <a:t> </a:t>
            </a:r>
            <a:r>
              <a:rPr lang="ru-RU" sz="3600" b="1" dirty="0" err="1"/>
              <a:t>құқығы</a:t>
            </a:r>
            <a:endParaRPr lang="ru-RU" sz="3600" b="1" dirty="0"/>
          </a:p>
          <a:p>
            <a:r>
              <a:rPr lang="ru-RU" sz="2000" dirty="0" err="1"/>
              <a:t>Бұл</a:t>
            </a:r>
            <a:r>
              <a:rPr lang="ru-RU" sz="2000" dirty="0"/>
              <a:t> – </a:t>
            </a:r>
            <a:r>
              <a:rPr lang="ru-RU" sz="2000" dirty="0" err="1"/>
              <a:t>мемлекеттік</a:t>
            </a:r>
            <a:r>
              <a:rPr lang="ru-RU" sz="2000" dirty="0"/>
              <a:t> </a:t>
            </a:r>
            <a:r>
              <a:rPr lang="ru-RU" sz="2000" dirty="0" err="1"/>
              <a:t>мекеменің</a:t>
            </a:r>
            <a:r>
              <a:rPr lang="ru-RU" sz="2000" dirty="0"/>
              <a:t> </a:t>
            </a:r>
            <a:r>
              <a:rPr lang="ru-RU" sz="2000" dirty="0" err="1"/>
              <a:t>немесе</a:t>
            </a:r>
            <a:r>
              <a:rPr lang="ru-RU" sz="2000" dirty="0"/>
              <a:t> </a:t>
            </a:r>
            <a:r>
              <a:rPr lang="ru-RU" sz="2000" dirty="0" err="1"/>
              <a:t>қазыналық</a:t>
            </a:r>
            <a:r>
              <a:rPr lang="ru-RU" sz="2000" dirty="0"/>
              <a:t> </a:t>
            </a:r>
            <a:r>
              <a:rPr lang="ru-RU" sz="2000" dirty="0" err="1"/>
              <a:t>кәсіпорынның</a:t>
            </a:r>
            <a:r>
              <a:rPr lang="ru-RU" sz="2000" dirty="0"/>
              <a:t> </a:t>
            </a:r>
            <a:r>
              <a:rPr lang="ru-RU" sz="2000" dirty="0" err="1"/>
              <a:t>заттық</a:t>
            </a:r>
            <a:r>
              <a:rPr lang="ru-RU" sz="2000" dirty="0"/>
              <a:t> </a:t>
            </a:r>
            <a:r>
              <a:rPr lang="ru-RU" sz="2000" dirty="0" err="1"/>
              <a:t>құқығы</a:t>
            </a:r>
            <a:r>
              <a:rPr lang="ru-RU" sz="2000" dirty="0"/>
              <a:t>, </a:t>
            </a:r>
            <a:r>
              <a:rPr lang="ru-RU" sz="2000" dirty="0" err="1"/>
              <a:t>ол</a:t>
            </a:r>
            <a:r>
              <a:rPr lang="ru-RU" sz="2000" dirty="0"/>
              <a:t> </a:t>
            </a:r>
            <a:r>
              <a:rPr lang="ru-RU" sz="2000" dirty="0" err="1"/>
              <a:t>мемлекеттің</a:t>
            </a:r>
            <a:r>
              <a:rPr lang="ru-RU" sz="2000" dirty="0"/>
              <a:t> </a:t>
            </a:r>
            <a:r>
              <a:rPr lang="ru-RU" sz="2000" dirty="0" err="1"/>
              <a:t>меншік</a:t>
            </a:r>
            <a:r>
              <a:rPr lang="ru-RU" sz="2000" dirty="0"/>
              <a:t> </a:t>
            </a:r>
            <a:r>
              <a:rPr lang="ru-RU" sz="2000" dirty="0" err="1"/>
              <a:t>иесінен</a:t>
            </a:r>
            <a:r>
              <a:rPr lang="ru-RU" sz="2000" dirty="0"/>
              <a:t> </a:t>
            </a:r>
            <a:r>
              <a:rPr lang="ru-RU" sz="2000" dirty="0" err="1"/>
              <a:t>мүлікті</a:t>
            </a:r>
            <a:r>
              <a:rPr lang="ru-RU" sz="2000" dirty="0"/>
              <a:t> </a:t>
            </a:r>
            <a:r>
              <a:rPr lang="ru-RU" sz="2000" dirty="0" err="1"/>
              <a:t>алып</a:t>
            </a:r>
            <a:r>
              <a:rPr lang="ru-RU" sz="2000" dirty="0"/>
              <a:t>, оны </a:t>
            </a:r>
            <a:r>
              <a:rPr lang="ru-RU" sz="2000" dirty="0" err="1"/>
              <a:t>заңнамада</a:t>
            </a:r>
            <a:r>
              <a:rPr lang="ru-RU" sz="2000" dirty="0"/>
              <a:t> </a:t>
            </a:r>
            <a:r>
              <a:rPr lang="ru-RU" sz="2000" dirty="0" err="1"/>
              <a:t>белгіленген</a:t>
            </a:r>
            <a:r>
              <a:rPr lang="ru-RU" sz="2000" dirty="0"/>
              <a:t> </a:t>
            </a:r>
            <a:r>
              <a:rPr lang="ru-RU" sz="2000" dirty="0" err="1"/>
              <a:t>шектерде</a:t>
            </a:r>
            <a:r>
              <a:rPr lang="ru-RU" sz="2000" dirty="0"/>
              <a:t>, </a:t>
            </a:r>
            <a:r>
              <a:rPr lang="ru-RU" sz="2000" dirty="0" err="1"/>
              <a:t>өз</a:t>
            </a:r>
            <a:r>
              <a:rPr lang="ru-RU" sz="2000" dirty="0"/>
              <a:t> </a:t>
            </a:r>
            <a:r>
              <a:rPr lang="ru-RU" sz="2000" dirty="0" err="1"/>
              <a:t>қызметінің</a:t>
            </a:r>
            <a:r>
              <a:rPr lang="ru-RU" sz="2000" dirty="0"/>
              <a:t> </a:t>
            </a:r>
            <a:r>
              <a:rPr lang="ru-RU" sz="2000" dirty="0" err="1"/>
              <a:t>жарғылық</a:t>
            </a:r>
            <a:r>
              <a:rPr lang="ru-RU" sz="2000" dirty="0"/>
              <a:t> </a:t>
            </a:r>
            <a:r>
              <a:rPr lang="ru-RU" sz="2000" dirty="0" err="1"/>
              <a:t>мақсаттарына</a:t>
            </a:r>
            <a:r>
              <a:rPr lang="ru-RU" sz="2000" dirty="0"/>
              <a:t>, </a:t>
            </a:r>
            <a:r>
              <a:rPr lang="ru-RU" sz="2000" dirty="0" err="1"/>
              <a:t>уәкілетті</a:t>
            </a:r>
            <a:r>
              <a:rPr lang="ru-RU" sz="2000" dirty="0"/>
              <a:t> </a:t>
            </a:r>
            <a:r>
              <a:rPr lang="ru-RU" sz="2000" dirty="0" err="1"/>
              <a:t>мемлекеттік</a:t>
            </a:r>
            <a:r>
              <a:rPr lang="ru-RU" sz="2000" dirty="0"/>
              <a:t> </a:t>
            </a:r>
            <a:r>
              <a:rPr lang="ru-RU" sz="2000" dirty="0" err="1"/>
              <a:t>органдардың</a:t>
            </a:r>
            <a:r>
              <a:rPr lang="ru-RU" sz="2000" dirty="0"/>
              <a:t> </a:t>
            </a:r>
            <a:r>
              <a:rPr lang="ru-RU" sz="2000" dirty="0" err="1"/>
              <a:t>тапсырмаларына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мүліктің</a:t>
            </a:r>
            <a:r>
              <a:rPr lang="ru-RU" sz="2000" dirty="0"/>
              <a:t> </a:t>
            </a:r>
            <a:r>
              <a:rPr lang="ru-RU" sz="2000" dirty="0" err="1"/>
              <a:t>мақсатына</a:t>
            </a:r>
            <a:r>
              <a:rPr lang="ru-RU" sz="2000" dirty="0"/>
              <a:t> </a:t>
            </a:r>
            <a:r>
              <a:rPr lang="ru-RU" sz="2000" dirty="0" err="1"/>
              <a:t>сәйкес</a:t>
            </a:r>
            <a:r>
              <a:rPr lang="ru-RU" sz="2000" dirty="0"/>
              <a:t> </a:t>
            </a:r>
            <a:r>
              <a:rPr lang="ru-RU" sz="2000" dirty="0" err="1"/>
              <a:t>иелену</a:t>
            </a:r>
            <a:r>
              <a:rPr lang="ru-RU" sz="2000" dirty="0"/>
              <a:t>, </a:t>
            </a:r>
            <a:r>
              <a:rPr lang="ru-RU" sz="2000" dirty="0" err="1"/>
              <a:t>пайдалану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билік</a:t>
            </a:r>
            <a:r>
              <a:rPr lang="ru-RU" sz="2000" dirty="0"/>
              <a:t> </a:t>
            </a:r>
            <a:r>
              <a:rPr lang="ru-RU" sz="2000" dirty="0" err="1"/>
              <a:t>ету</a:t>
            </a:r>
            <a:r>
              <a:rPr lang="ru-RU" sz="2000" dirty="0"/>
              <a:t> </a:t>
            </a:r>
            <a:r>
              <a:rPr lang="ru-RU" sz="2000" dirty="0" err="1"/>
              <a:t>құқықтарын</a:t>
            </a:r>
            <a:r>
              <a:rPr lang="ru-RU" sz="2000" dirty="0"/>
              <a:t> </a:t>
            </a:r>
            <a:r>
              <a:rPr lang="ru-RU" sz="2000" dirty="0" err="1"/>
              <a:t>жүзеге</a:t>
            </a:r>
            <a:r>
              <a:rPr lang="ru-RU" sz="2000" dirty="0"/>
              <a:t> </a:t>
            </a:r>
            <a:r>
              <a:rPr lang="ru-RU" sz="2000" dirty="0" err="1"/>
              <a:t>асырады</a:t>
            </a:r>
            <a:r>
              <a:rPr lang="ru-RU" sz="2000" dirty="0"/>
              <a:t>. (</a:t>
            </a:r>
            <a:r>
              <a:rPr lang="ru-RU" sz="2000" i="1" dirty="0"/>
              <a:t>ҚР </a:t>
            </a:r>
            <a:r>
              <a:rPr lang="ru-RU" sz="2000" i="1" dirty="0" err="1"/>
              <a:t>Азаматтық</a:t>
            </a:r>
            <a:r>
              <a:rPr lang="ru-RU" sz="2000" i="1" dirty="0"/>
              <a:t> </a:t>
            </a:r>
            <a:r>
              <a:rPr lang="ru-RU" sz="2000" i="1" dirty="0" err="1"/>
              <a:t>кодексінің</a:t>
            </a:r>
            <a:r>
              <a:rPr lang="ru-RU" sz="2000" i="1" dirty="0"/>
              <a:t> 16, 36-баптары, 1-бөлім, 196, 202-баптары</a:t>
            </a:r>
            <a:r>
              <a:rPr lang="ru-RU" sz="2000" dirty="0"/>
              <a:t>).</a:t>
            </a:r>
          </a:p>
          <a:p>
            <a:endParaRPr lang="ru-RU" sz="2000" b="1" dirty="0" smtClean="0"/>
          </a:p>
          <a:p>
            <a:r>
              <a:rPr lang="ru-RU" sz="2000" b="1" dirty="0" err="1" smtClean="0"/>
              <a:t>Шаруашылық</a:t>
            </a:r>
            <a:r>
              <a:rPr lang="ru-RU" sz="2000" b="1" dirty="0" smtClean="0"/>
              <a:t> </a:t>
            </a:r>
            <a:r>
              <a:rPr lang="ru-RU" sz="2000" b="1" dirty="0" err="1"/>
              <a:t>жүргізу</a:t>
            </a:r>
            <a:r>
              <a:rPr lang="ru-RU" sz="2000" b="1" dirty="0"/>
              <a:t> </a:t>
            </a:r>
            <a:r>
              <a:rPr lang="ru-RU" sz="2000" b="1" dirty="0" err="1"/>
              <a:t>құқығы</a:t>
            </a:r>
            <a:r>
              <a:rPr lang="ru-RU" sz="2000" dirty="0"/>
              <a:t> мен </a:t>
            </a:r>
            <a:r>
              <a:rPr lang="ru-RU" sz="2000" b="1" dirty="0" err="1"/>
              <a:t>оперативті</a:t>
            </a:r>
            <a:r>
              <a:rPr lang="ru-RU" sz="2000" b="1" dirty="0"/>
              <a:t> </a:t>
            </a:r>
            <a:r>
              <a:rPr lang="ru-RU" sz="2000" b="1" dirty="0" err="1"/>
              <a:t>басқару</a:t>
            </a:r>
            <a:r>
              <a:rPr lang="ru-RU" sz="2000" b="1" dirty="0"/>
              <a:t> </a:t>
            </a:r>
            <a:r>
              <a:rPr lang="ru-RU" sz="2000" b="1" dirty="0" err="1"/>
              <a:t>құқығы</a:t>
            </a:r>
            <a:r>
              <a:rPr lang="ru-RU" sz="2000" dirty="0"/>
              <a:t> – </a:t>
            </a:r>
            <a:r>
              <a:rPr lang="ru-RU" sz="2000" dirty="0" err="1"/>
              <a:t>заттық</a:t>
            </a:r>
            <a:r>
              <a:rPr lang="ru-RU" sz="2000" dirty="0"/>
              <a:t> </a:t>
            </a:r>
            <a:r>
              <a:rPr lang="ru-RU" sz="2000" dirty="0" err="1"/>
              <a:t>құқықтардың</a:t>
            </a:r>
            <a:r>
              <a:rPr lang="ru-RU" sz="2000" dirty="0"/>
              <a:t> </a:t>
            </a:r>
            <a:r>
              <a:rPr lang="ru-RU" sz="2000" dirty="0" err="1"/>
              <a:t>ерекше</a:t>
            </a:r>
            <a:r>
              <a:rPr lang="ru-RU" sz="2000" dirty="0"/>
              <a:t> </a:t>
            </a:r>
            <a:r>
              <a:rPr lang="ru-RU" sz="2000" dirty="0" err="1"/>
              <a:t>түрі</a:t>
            </a:r>
            <a:r>
              <a:rPr lang="ru-RU" sz="2000" dirty="0"/>
              <a:t> </a:t>
            </a:r>
            <a:r>
              <a:rPr lang="ru-RU" sz="2000" dirty="0" err="1"/>
              <a:t>болып</a:t>
            </a:r>
            <a:r>
              <a:rPr lang="ru-RU" sz="2000" dirty="0"/>
              <a:t> </a:t>
            </a:r>
            <a:r>
              <a:rPr lang="ru-RU" sz="2000" dirty="0" err="1"/>
              <a:t>табылады</a:t>
            </a:r>
            <a:r>
              <a:rPr lang="ru-RU" sz="2000" dirty="0"/>
              <a:t>. </a:t>
            </a:r>
            <a:r>
              <a:rPr lang="ru-RU" sz="2000" dirty="0" err="1"/>
              <a:t>Олар</a:t>
            </a:r>
            <a:r>
              <a:rPr lang="ru-RU" sz="2000" dirty="0"/>
              <a:t> </a:t>
            </a:r>
            <a:r>
              <a:rPr lang="ru-RU" sz="2000" dirty="0" err="1"/>
              <a:t>меншік</a:t>
            </a:r>
            <a:r>
              <a:rPr lang="ru-RU" sz="2000" dirty="0"/>
              <a:t> </a:t>
            </a:r>
            <a:r>
              <a:rPr lang="ru-RU" sz="2000" dirty="0" err="1"/>
              <a:t>құқығынан</a:t>
            </a:r>
            <a:r>
              <a:rPr lang="ru-RU" sz="2000" dirty="0"/>
              <a:t> </a:t>
            </a:r>
            <a:r>
              <a:rPr lang="ru-RU" sz="2000" dirty="0" err="1"/>
              <a:t>ерекшеленеді</a:t>
            </a:r>
            <a:r>
              <a:rPr lang="ru-RU" sz="2000" dirty="0"/>
              <a:t>, </a:t>
            </a:r>
            <a:r>
              <a:rPr lang="ru-RU" sz="2000" dirty="0" err="1"/>
              <a:t>өйткені</a:t>
            </a:r>
            <a:r>
              <a:rPr lang="ru-RU" sz="2000" dirty="0"/>
              <a:t> </a:t>
            </a:r>
            <a:r>
              <a:rPr lang="ru-RU" sz="2000" dirty="0" err="1"/>
              <a:t>меншік</a:t>
            </a:r>
            <a:r>
              <a:rPr lang="ru-RU" sz="2000" dirty="0"/>
              <a:t> </a:t>
            </a:r>
            <a:r>
              <a:rPr lang="ru-RU" sz="2000" dirty="0" err="1"/>
              <a:t>құқығы</a:t>
            </a:r>
            <a:r>
              <a:rPr lang="ru-RU" sz="2000" dirty="0"/>
              <a:t> </a:t>
            </a:r>
            <a:r>
              <a:rPr lang="ru-RU" sz="2000" dirty="0" err="1"/>
              <a:t>абсолютті</a:t>
            </a:r>
            <a:r>
              <a:rPr lang="ru-RU" sz="2000" dirty="0"/>
              <a:t> </a:t>
            </a:r>
            <a:r>
              <a:rPr lang="ru-RU" sz="2000" dirty="0" err="1"/>
              <a:t>сипатқа</a:t>
            </a:r>
            <a:r>
              <a:rPr lang="ru-RU" sz="2000" dirty="0"/>
              <a:t> </a:t>
            </a:r>
            <a:r>
              <a:rPr lang="ru-RU" sz="2000" dirty="0" err="1"/>
              <a:t>ие</a:t>
            </a:r>
            <a:r>
              <a:rPr lang="ru-RU" sz="2000" dirty="0"/>
              <a:t> </a:t>
            </a:r>
            <a:r>
              <a:rPr lang="ru-RU" sz="2000" dirty="0" err="1"/>
              <a:t>болса</a:t>
            </a:r>
            <a:r>
              <a:rPr lang="ru-RU" sz="2000" dirty="0"/>
              <a:t>, </a:t>
            </a:r>
            <a:r>
              <a:rPr lang="ru-RU" sz="2000" dirty="0" err="1"/>
              <a:t>бұл</a:t>
            </a:r>
            <a:r>
              <a:rPr lang="ru-RU" sz="2000" dirty="0"/>
              <a:t> </a:t>
            </a:r>
            <a:r>
              <a:rPr lang="ru-RU" sz="2000" dirty="0" err="1"/>
              <a:t>құқықтар</a:t>
            </a:r>
            <a:r>
              <a:rPr lang="ru-RU" sz="2000" dirty="0"/>
              <a:t> "</a:t>
            </a:r>
            <a:r>
              <a:rPr lang="ru-RU" sz="2000" dirty="0" err="1"/>
              <a:t>шектелген</a:t>
            </a:r>
            <a:r>
              <a:rPr lang="ru-RU" sz="2000" dirty="0"/>
              <a:t>" </a:t>
            </a:r>
            <a:r>
              <a:rPr lang="ru-RU" sz="2000" dirty="0" err="1"/>
              <a:t>заттық</a:t>
            </a:r>
            <a:r>
              <a:rPr lang="ru-RU" sz="2000" dirty="0"/>
              <a:t> </a:t>
            </a:r>
            <a:r>
              <a:rPr lang="ru-RU" sz="2000" dirty="0" err="1"/>
              <a:t>құқықтарға</a:t>
            </a:r>
            <a:r>
              <a:rPr lang="ru-RU" sz="2000" dirty="0"/>
              <a:t> </a:t>
            </a:r>
            <a:r>
              <a:rPr lang="ru-RU" sz="2000" dirty="0" err="1"/>
              <a:t>жатады</a:t>
            </a:r>
            <a:r>
              <a:rPr lang="ru-RU" sz="2000" dirty="0"/>
              <a:t> (лат. </a:t>
            </a:r>
            <a:r>
              <a:rPr lang="en-US" sz="2000" i="1" dirty="0" err="1"/>
              <a:t>jura</a:t>
            </a:r>
            <a:r>
              <a:rPr lang="en-US" sz="2000" i="1" dirty="0"/>
              <a:t> in re </a:t>
            </a:r>
            <a:r>
              <a:rPr lang="en-US" sz="2000" i="1" dirty="0" err="1"/>
              <a:t>aliena</a:t>
            </a:r>
            <a:r>
              <a:rPr lang="en-US" sz="2000" dirty="0"/>
              <a:t> – «</a:t>
            </a:r>
            <a:r>
              <a:rPr lang="ru-RU" sz="2000" dirty="0" err="1"/>
              <a:t>бөтен</a:t>
            </a:r>
            <a:r>
              <a:rPr lang="ru-RU" sz="2000" dirty="0"/>
              <a:t> </a:t>
            </a:r>
            <a:r>
              <a:rPr lang="ru-RU" sz="2000" dirty="0" err="1"/>
              <a:t>мүліктегі</a:t>
            </a:r>
            <a:r>
              <a:rPr lang="ru-RU" sz="2000" dirty="0"/>
              <a:t> </a:t>
            </a:r>
            <a:r>
              <a:rPr lang="ru-RU" sz="2000" dirty="0" err="1"/>
              <a:t>құқықтар</a:t>
            </a:r>
            <a:r>
              <a:rPr lang="ru-RU" sz="2000" dirty="0"/>
              <a:t>»).</a:t>
            </a:r>
          </a:p>
        </p:txBody>
      </p:sp>
    </p:spTree>
    <p:extLst>
      <p:ext uri="{BB962C8B-B14F-4D97-AF65-F5344CB8AC3E}">
        <p14:creationId xmlns:p14="http://schemas.microsoft.com/office/powerpoint/2010/main" val="32835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2325</TotalTime>
  <Words>503</Words>
  <Application>Microsoft Office PowerPoint</Application>
  <PresentationFormat>Широкоэкранный</PresentationFormat>
  <Paragraphs>50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1 – Дәріс Мемлекеттік кәсіпорынның қаржысына кіріспе</vt:lpstr>
      <vt:lpstr>Қаржы жүйесі-бұл қаржы ресурстарын жинақтау және бөлу жүзеге асырылатын институттар мен құралдардың жиынтығы.</vt:lpstr>
      <vt:lpstr>2 – Қаржы жүйесі институттарының топтары</vt:lpstr>
      <vt:lpstr>3 – Қаржы жүйесінің құрылымы</vt:lpstr>
      <vt:lpstr>4 – Квазимемлекеттік сектор</vt:lpstr>
      <vt:lpstr>Мысалы  АҚ «ҰӘҚ Самұрық-Қазына» еншілес және тәуелді компаниялары ҰҰХ Бәйтерек және еншілес компаниялары АҚ «Холдинг ҚазАгро» және еншілес компаниялары. Мысалы: АҚ «ҰӘҚ Самұрық-Қазына» ⇒ АҚ «Ұлттық компания ҚазМұнайГаз» ⇒ ЖШС «Футбол клубы Қайрат» Global Security System S.A ... АҚ «Ұлттық компания Қазақстан темір жолы» ⇒ АҚ «Қазақстан көлік және коммуникация академиясы» ЖШС «Жөндеу корпорациясы Қамқор» АҚ «Қазақтелеком» ЖШС «Digital TV» ... АҚ «ҚазАгро» ⇒ АҚ «Ауыл шаруашылығын қаржылай қолдау қоры» АҚ «Аграрлық несие корпорациясы» АҚ «ҚазАгроФинанс» </vt:lpstr>
      <vt:lpstr>5 – Мемлекеттік кәсіпорындардың түрлері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 Основы организации финансов бюджетных учреждений</dc:title>
  <dc:creator>User</dc:creator>
  <cp:lastModifiedBy>User</cp:lastModifiedBy>
  <cp:revision>24</cp:revision>
  <dcterms:created xsi:type="dcterms:W3CDTF">2024-01-13T19:35:01Z</dcterms:created>
  <dcterms:modified xsi:type="dcterms:W3CDTF">2025-01-30T05:04:21Z</dcterms:modified>
</cp:coreProperties>
</file>